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1"/>
  </p:notesMasterIdLst>
  <p:sldIdLst>
    <p:sldId id="256" r:id="rId3"/>
    <p:sldId id="257" r:id="rId4"/>
    <p:sldId id="258" r:id="rId5"/>
    <p:sldId id="338" r:id="rId6"/>
    <p:sldId id="339" r:id="rId7"/>
    <p:sldId id="259" r:id="rId8"/>
    <p:sldId id="260" r:id="rId9"/>
    <p:sldId id="340" r:id="rId10"/>
    <p:sldId id="261" r:id="rId11"/>
    <p:sldId id="262" r:id="rId12"/>
    <p:sldId id="263" r:id="rId13"/>
    <p:sldId id="264" r:id="rId14"/>
    <p:sldId id="272" r:id="rId15"/>
    <p:sldId id="266" r:id="rId16"/>
    <p:sldId id="267" r:id="rId17"/>
    <p:sldId id="268" r:id="rId18"/>
    <p:sldId id="269" r:id="rId19"/>
    <p:sldId id="271" r:id="rId20"/>
    <p:sldId id="273" r:id="rId21"/>
    <p:sldId id="276" r:id="rId22"/>
    <p:sldId id="277"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unyaja Mishra" initials="PM" lastIdx="1" clrIdx="0">
    <p:extLst>
      <p:ext uri="{19B8F6BF-5375-455C-9EA6-DF929625EA0E}">
        <p15:presenceInfo xmlns:p15="http://schemas.microsoft.com/office/powerpoint/2012/main" userId="Punyaja Mish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4660"/>
  </p:normalViewPr>
  <p:slideViewPr>
    <p:cSldViewPr snapToGrid="0">
      <p:cViewPr varScale="1">
        <p:scale>
          <a:sx n="108" d="100"/>
          <a:sy n="108" d="100"/>
        </p:scale>
        <p:origin x="103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commentAuthors" Target="commentAuthor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rivastava" userId="a20fc31f-ff76-4f59-a5f9-7c37ba761692" providerId="ADAL" clId="{FED48E63-B6C6-4D65-8035-03C88111FE2B}"/>
    <pc:docChg chg="modSld">
      <pc:chgData name="Brian Srivastava" userId="a20fc31f-ff76-4f59-a5f9-7c37ba761692" providerId="ADAL" clId="{FED48E63-B6C6-4D65-8035-03C88111FE2B}" dt="2020-01-06T02:06:45.643" v="2" actId="20577"/>
      <pc:docMkLst>
        <pc:docMk/>
      </pc:docMkLst>
      <pc:sldChg chg="modSp">
        <pc:chgData name="Brian Srivastava" userId="a20fc31f-ff76-4f59-a5f9-7c37ba761692" providerId="ADAL" clId="{FED48E63-B6C6-4D65-8035-03C88111FE2B}" dt="2020-01-06T02:06:45.643" v="2" actId="20577"/>
        <pc:sldMkLst>
          <pc:docMk/>
          <pc:sldMk cId="627854454" sldId="264"/>
        </pc:sldMkLst>
        <pc:graphicFrameChg chg="modGraphic">
          <ac:chgData name="Brian Srivastava" userId="a20fc31f-ff76-4f59-a5f9-7c37ba761692" providerId="ADAL" clId="{FED48E63-B6C6-4D65-8035-03C88111FE2B}" dt="2020-01-06T02:06:45.643" v="2" actId="20577"/>
          <ac:graphicFrameMkLst>
            <pc:docMk/>
            <pc:sldMk cId="627854454" sldId="264"/>
            <ac:graphicFrameMk id="5" creationId="{00000000-0000-0000-0000-000000000000}"/>
          </ac:graphicFrameMkLst>
        </pc:graphicFrameChg>
      </pc:sldChg>
    </pc:docChg>
  </pc:docChgLst>
  <pc:docChgLst>
    <pc:chgData name="Brian Srivastava" userId="a20fc31f-ff76-4f59-a5f9-7c37ba761692" providerId="ADAL" clId="{3F88ED24-B2E3-4171-AD0E-7618684A9687}"/>
    <pc:docChg chg="modSld">
      <pc:chgData name="Brian Srivastava" userId="a20fc31f-ff76-4f59-a5f9-7c37ba761692" providerId="ADAL" clId="{3F88ED24-B2E3-4171-AD0E-7618684A9687}" dt="2019-01-07T20:15:48.023" v="0" actId="20577"/>
      <pc:docMkLst>
        <pc:docMk/>
      </pc:docMkLst>
      <pc:sldChg chg="modSp">
        <pc:chgData name="Brian Srivastava" userId="a20fc31f-ff76-4f59-a5f9-7c37ba761692" providerId="ADAL" clId="{3F88ED24-B2E3-4171-AD0E-7618684A9687}" dt="2019-01-07T20:15:48.023" v="0" actId="20577"/>
        <pc:sldMkLst>
          <pc:docMk/>
          <pc:sldMk cId="1949911796" sldId="257"/>
        </pc:sldMkLst>
        <pc:spChg chg="mod">
          <ac:chgData name="Brian Srivastava" userId="a20fc31f-ff76-4f59-a5f9-7c37ba761692" providerId="ADAL" clId="{3F88ED24-B2E3-4171-AD0E-7618684A9687}" dt="2019-01-07T20:15:48.023" v="0" actId="20577"/>
          <ac:spMkLst>
            <pc:docMk/>
            <pc:sldMk cId="1949911796" sldId="257"/>
            <ac:spMk id="3" creationId="{00000000-0000-0000-0000-000000000000}"/>
          </ac:spMkLst>
        </pc:spChg>
      </pc:sldChg>
    </pc:docChg>
  </pc:docChgLst>
  <pc:docChgLst>
    <pc:chgData name="Brian Srivastava" userId="a20fc31f-ff76-4f59-a5f9-7c37ba761692" providerId="ADAL" clId="{028E9A4D-68CA-4E1A-A4A6-8071B086BB90}"/>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27580689204069"/>
          <c:y val="5.0925925925925923E-2"/>
          <c:w val="0.7644277763422781"/>
          <c:h val="0.82906959452127071"/>
        </c:manualLayout>
      </c:layout>
      <c:barChart>
        <c:barDir val="bar"/>
        <c:grouping val="clustered"/>
        <c:varyColors val="0"/>
        <c:ser>
          <c:idx val="0"/>
          <c:order val="0"/>
          <c:tx>
            <c:strRef>
              <c:f>Sheet1!$A$2</c:f>
              <c:strCache>
                <c:ptCount val="1"/>
                <c:pt idx="0">
                  <c:v>Passenger Capacity</c:v>
                </c:pt>
              </c:strCache>
            </c:strRef>
          </c:tx>
          <c:spPr>
            <a:solidFill>
              <a:schemeClr val="accent1"/>
            </a:solidFill>
            <a:ln w="6191">
              <a:solidFill>
                <a:schemeClr val="tx1"/>
              </a:solidFill>
              <a:prstDash val="solid"/>
            </a:ln>
          </c:spPr>
          <c:invertIfNegative val="0"/>
          <c:cat>
            <c:strRef>
              <c:f>Sheet1!$B$1:$E$1</c:f>
              <c:strCache>
                <c:ptCount val="4"/>
                <c:pt idx="0">
                  <c:v>Douglas DC-8-50</c:v>
                </c:pt>
                <c:pt idx="1">
                  <c:v>BAC/Sud Concorde</c:v>
                </c:pt>
                <c:pt idx="2">
                  <c:v>Boeing 747</c:v>
                </c:pt>
                <c:pt idx="3">
                  <c:v>Boeing 777</c:v>
                </c:pt>
              </c:strCache>
            </c:strRef>
          </c:cat>
          <c:val>
            <c:numRef>
              <c:f>Sheet1!$B$2:$E$2</c:f>
              <c:numCache>
                <c:formatCode>General</c:formatCode>
                <c:ptCount val="4"/>
                <c:pt idx="0">
                  <c:v>146</c:v>
                </c:pt>
                <c:pt idx="1">
                  <c:v>132</c:v>
                </c:pt>
                <c:pt idx="2">
                  <c:v>470</c:v>
                </c:pt>
                <c:pt idx="3">
                  <c:v>375</c:v>
                </c:pt>
              </c:numCache>
            </c:numRef>
          </c:val>
          <c:extLst>
            <c:ext xmlns:c16="http://schemas.microsoft.com/office/drawing/2014/chart" uri="{C3380CC4-5D6E-409C-BE32-E72D297353CC}">
              <c16:uniqueId val="{00000000-3DE4-4C45-B6A1-B0C0D7620185}"/>
            </c:ext>
          </c:extLst>
        </c:ser>
        <c:dLbls>
          <c:showLegendKey val="0"/>
          <c:showVal val="0"/>
          <c:showCatName val="0"/>
          <c:showSerName val="0"/>
          <c:showPercent val="0"/>
          <c:showBubbleSize val="0"/>
        </c:dLbls>
        <c:gapWidth val="150"/>
        <c:axId val="495108319"/>
        <c:axId val="1"/>
      </c:barChart>
      <c:catAx>
        <c:axId val="495108319"/>
        <c:scaling>
          <c:orientation val="minMax"/>
        </c:scaling>
        <c:delete val="0"/>
        <c:axPos val="l"/>
        <c:numFmt formatCode="General" sourceLinked="1"/>
        <c:majorTickMark val="out"/>
        <c:minorTickMark val="none"/>
        <c:tickLblPos val="nextTo"/>
        <c:spPr>
          <a:ln w="1548">
            <a:solidFill>
              <a:schemeClr val="tx1"/>
            </a:solidFill>
            <a:prstDash val="solid"/>
          </a:ln>
        </c:spPr>
        <c:txPr>
          <a:bodyPr rot="0" vert="horz"/>
          <a:lstStyle/>
          <a:p>
            <a:pPr>
              <a:defRPr/>
            </a:pPr>
            <a:endParaRPr lang="en-US"/>
          </a:p>
        </c:txPr>
        <c:crossAx val="1"/>
        <c:crosses val="autoZero"/>
        <c:auto val="1"/>
        <c:lblAlgn val="ctr"/>
        <c:lblOffset val="100"/>
        <c:tickLblSkip val="1"/>
        <c:tickMarkSkip val="1"/>
        <c:noMultiLvlLbl val="0"/>
      </c:catAx>
      <c:valAx>
        <c:axId val="1"/>
        <c:scaling>
          <c:orientation val="minMax"/>
        </c:scaling>
        <c:delete val="0"/>
        <c:axPos val="b"/>
        <c:majorGridlines>
          <c:spPr>
            <a:ln w="1548">
              <a:solidFill>
                <a:schemeClr val="tx1"/>
              </a:solidFill>
              <a:prstDash val="solid"/>
            </a:ln>
          </c:spPr>
        </c:majorGridlines>
        <c:numFmt formatCode="General" sourceLinked="1"/>
        <c:majorTickMark val="out"/>
        <c:minorTickMark val="none"/>
        <c:tickLblPos val="nextTo"/>
        <c:spPr>
          <a:ln w="1548">
            <a:solidFill>
              <a:schemeClr val="tx1"/>
            </a:solidFill>
            <a:prstDash val="solid"/>
          </a:ln>
        </c:spPr>
        <c:txPr>
          <a:bodyPr rot="0" vert="horz"/>
          <a:lstStyle/>
          <a:p>
            <a:pPr>
              <a:defRPr/>
            </a:pPr>
            <a:endParaRPr lang="en-US"/>
          </a:p>
        </c:txPr>
        <c:crossAx val="495108319"/>
        <c:crosses val="autoZero"/>
        <c:crossBetween val="between"/>
      </c:valAx>
      <c:spPr>
        <a:noFill/>
        <a:ln w="6191">
          <a:solidFill>
            <a:schemeClr val="tx1"/>
          </a:solidFill>
          <a:prstDash val="solid"/>
        </a:ln>
      </c:spPr>
    </c:plotArea>
    <c:legend>
      <c:legendPos val="b"/>
      <c:layout>
        <c:manualLayout>
          <c:xMode val="edge"/>
          <c:yMode val="edge"/>
          <c:x val="0.38972809667673713"/>
          <c:y val="0.89351851851851849"/>
          <c:w val="0.42296072507552868"/>
          <c:h val="9.2592592592592587E-2"/>
        </c:manualLayout>
      </c:layout>
      <c:overlay val="0"/>
      <c:spPr>
        <a:noFill/>
        <a:ln w="1548">
          <a:solidFill>
            <a:schemeClr val="tx1"/>
          </a:solidFill>
          <a:prstDash val="solid"/>
        </a:ln>
      </c:spPr>
    </c:legend>
    <c:plotVisOnly val="1"/>
    <c:dispBlanksAs val="gap"/>
    <c:showDLblsOverMax val="0"/>
  </c:chart>
  <c:spPr>
    <a:noFill/>
    <a:ln w="9525" cap="flat" cmpd="sng" algn="ctr">
      <a:solidFill>
        <a:schemeClr val="tx1"/>
      </a:solidFill>
      <a:prstDash val="solid"/>
      <a:miter lim="800000"/>
      <a:headEnd type="none" w="med" len="med"/>
      <a:tailEnd type="none" w="med" len="med"/>
    </a:ln>
  </c:spPr>
  <c:txPr>
    <a:bodyPr/>
    <a:lstStyle/>
    <a:p>
      <a:pPr>
        <a:defRPr sz="700" b="1" i="0" u="none" strike="noStrike" baseline="0">
          <a:solidFill>
            <a:schemeClr val="tx1"/>
          </a:solidFill>
          <a:latin typeface="Tahoma"/>
          <a:ea typeface="Tahoma"/>
          <a:cs typeface="Tahoma"/>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756575575021528"/>
          <c:y val="0"/>
          <c:w val="0.6309698581041171"/>
          <c:h val="0.82624930679181363"/>
        </c:manualLayout>
      </c:layout>
      <c:barChart>
        <c:barDir val="bar"/>
        <c:grouping val="clustered"/>
        <c:varyColors val="0"/>
        <c:ser>
          <c:idx val="0"/>
          <c:order val="0"/>
          <c:tx>
            <c:strRef>
              <c:f>Sheet1!$A$2</c:f>
              <c:strCache>
                <c:ptCount val="1"/>
                <c:pt idx="0">
                  <c:v>Cruising Range (miles)</c:v>
                </c:pt>
              </c:strCache>
            </c:strRef>
          </c:tx>
          <c:spPr>
            <a:solidFill>
              <a:schemeClr val="accent1"/>
            </a:solidFill>
            <a:ln w="6191">
              <a:solidFill>
                <a:schemeClr val="tx1"/>
              </a:solidFill>
              <a:prstDash val="solid"/>
            </a:ln>
          </c:spPr>
          <c:invertIfNegative val="0"/>
          <c:cat>
            <c:strRef>
              <c:f>Sheet1!$B$1:$E$1</c:f>
              <c:strCache>
                <c:ptCount val="4"/>
                <c:pt idx="0">
                  <c:v>Douglas DC-8-50</c:v>
                </c:pt>
                <c:pt idx="1">
                  <c:v>BAC/Sud Concorde</c:v>
                </c:pt>
                <c:pt idx="2">
                  <c:v>Boeing 747</c:v>
                </c:pt>
                <c:pt idx="3">
                  <c:v>Boeing 777</c:v>
                </c:pt>
              </c:strCache>
            </c:strRef>
          </c:cat>
          <c:val>
            <c:numRef>
              <c:f>Sheet1!$B$2:$E$2</c:f>
              <c:numCache>
                <c:formatCode>General</c:formatCode>
                <c:ptCount val="4"/>
                <c:pt idx="0">
                  <c:v>8720</c:v>
                </c:pt>
                <c:pt idx="1">
                  <c:v>4000</c:v>
                </c:pt>
                <c:pt idx="2">
                  <c:v>4150</c:v>
                </c:pt>
                <c:pt idx="3">
                  <c:v>4630</c:v>
                </c:pt>
              </c:numCache>
            </c:numRef>
          </c:val>
          <c:extLst>
            <c:ext xmlns:c16="http://schemas.microsoft.com/office/drawing/2014/chart" uri="{C3380CC4-5D6E-409C-BE32-E72D297353CC}">
              <c16:uniqueId val="{00000000-2854-4CA7-B353-FCE2BF05A820}"/>
            </c:ext>
          </c:extLst>
        </c:ser>
        <c:dLbls>
          <c:showLegendKey val="0"/>
          <c:showVal val="0"/>
          <c:showCatName val="0"/>
          <c:showSerName val="0"/>
          <c:showPercent val="0"/>
          <c:showBubbleSize val="0"/>
        </c:dLbls>
        <c:gapWidth val="150"/>
        <c:axId val="260964687"/>
        <c:axId val="1"/>
      </c:barChart>
      <c:catAx>
        <c:axId val="260964687"/>
        <c:scaling>
          <c:orientation val="minMax"/>
        </c:scaling>
        <c:delete val="0"/>
        <c:axPos val="l"/>
        <c:numFmt formatCode="General" sourceLinked="1"/>
        <c:majorTickMark val="out"/>
        <c:minorTickMark val="none"/>
        <c:tickLblPos val="nextTo"/>
        <c:spPr>
          <a:ln w="1548">
            <a:solidFill>
              <a:schemeClr val="tx1"/>
            </a:solidFill>
            <a:prstDash val="solid"/>
          </a:ln>
        </c:spPr>
        <c:txPr>
          <a:bodyPr rot="0" vert="horz"/>
          <a:lstStyle/>
          <a:p>
            <a:pPr>
              <a:defRPr/>
            </a:pPr>
            <a:endParaRPr lang="en-US"/>
          </a:p>
        </c:txPr>
        <c:crossAx val="1"/>
        <c:crosses val="autoZero"/>
        <c:auto val="1"/>
        <c:lblAlgn val="ctr"/>
        <c:lblOffset val="100"/>
        <c:tickLblSkip val="1"/>
        <c:tickMarkSkip val="1"/>
        <c:noMultiLvlLbl val="0"/>
      </c:catAx>
      <c:valAx>
        <c:axId val="1"/>
        <c:scaling>
          <c:orientation val="minMax"/>
        </c:scaling>
        <c:delete val="0"/>
        <c:axPos val="b"/>
        <c:majorGridlines>
          <c:spPr>
            <a:ln w="1548">
              <a:solidFill>
                <a:schemeClr val="tx1"/>
              </a:solidFill>
              <a:prstDash val="solid"/>
            </a:ln>
          </c:spPr>
        </c:majorGridlines>
        <c:numFmt formatCode="General" sourceLinked="1"/>
        <c:majorTickMark val="out"/>
        <c:minorTickMark val="none"/>
        <c:tickLblPos val="nextTo"/>
        <c:spPr>
          <a:ln w="1548">
            <a:solidFill>
              <a:schemeClr val="tx1"/>
            </a:solidFill>
            <a:prstDash val="solid"/>
          </a:ln>
        </c:spPr>
        <c:txPr>
          <a:bodyPr rot="0" vert="horz"/>
          <a:lstStyle/>
          <a:p>
            <a:pPr>
              <a:defRPr/>
            </a:pPr>
            <a:endParaRPr lang="en-US"/>
          </a:p>
        </c:txPr>
        <c:crossAx val="260964687"/>
        <c:crosses val="autoZero"/>
        <c:crossBetween val="between"/>
      </c:valAx>
      <c:spPr>
        <a:noFill/>
        <a:ln w="6191">
          <a:solidFill>
            <a:schemeClr val="tx1"/>
          </a:solidFill>
          <a:prstDash val="solid"/>
        </a:ln>
      </c:spPr>
    </c:plotArea>
    <c:legend>
      <c:legendPos val="b"/>
      <c:layout>
        <c:manualLayout>
          <c:xMode val="edge"/>
          <c:yMode val="edge"/>
          <c:x val="0.36752136752136755"/>
          <c:y val="0.89351851851851849"/>
          <c:w val="0.45014245014245013"/>
          <c:h val="9.2592592592592587E-2"/>
        </c:manualLayout>
      </c:layout>
      <c:overlay val="0"/>
      <c:spPr>
        <a:noFill/>
        <a:ln w="1548">
          <a:solidFill>
            <a:schemeClr val="tx1"/>
          </a:solidFill>
          <a:prstDash val="solid"/>
        </a:ln>
      </c:spPr>
    </c:legend>
    <c:plotVisOnly val="1"/>
    <c:dispBlanksAs val="gap"/>
    <c:showDLblsOverMax val="0"/>
  </c:chart>
  <c:spPr>
    <a:noFill/>
    <a:ln w="9525" cap="flat" cmpd="sng" algn="ctr">
      <a:solidFill>
        <a:schemeClr val="tx1"/>
      </a:solidFill>
      <a:prstDash val="solid"/>
      <a:miter lim="800000"/>
      <a:headEnd type="none" w="med" len="med"/>
      <a:tailEnd type="none" w="med" len="med"/>
    </a:ln>
  </c:spPr>
  <c:txPr>
    <a:bodyPr/>
    <a:lstStyle/>
    <a:p>
      <a:pPr>
        <a:defRPr sz="800" b="1" i="0" u="none" strike="noStrike" baseline="0">
          <a:solidFill>
            <a:schemeClr val="tx1"/>
          </a:solidFill>
          <a:latin typeface="Tahoma"/>
          <a:ea typeface="Tahoma"/>
          <a:cs typeface="Tahoma"/>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09667673716012"/>
          <c:y val="5.0925925925925923E-2"/>
          <c:w val="0.63746223564954685"/>
          <c:h val="0.67129629629629628"/>
        </c:manualLayout>
      </c:layout>
      <c:barChart>
        <c:barDir val="bar"/>
        <c:grouping val="clustered"/>
        <c:varyColors val="0"/>
        <c:ser>
          <c:idx val="0"/>
          <c:order val="0"/>
          <c:tx>
            <c:strRef>
              <c:f>Sheet1!$A$2</c:f>
              <c:strCache>
                <c:ptCount val="1"/>
                <c:pt idx="0">
                  <c:v>Cruising Speed (mph)</c:v>
                </c:pt>
              </c:strCache>
            </c:strRef>
          </c:tx>
          <c:spPr>
            <a:solidFill>
              <a:schemeClr val="accent1"/>
            </a:solidFill>
            <a:ln w="6191">
              <a:solidFill>
                <a:schemeClr val="tx1"/>
              </a:solidFill>
              <a:prstDash val="solid"/>
            </a:ln>
          </c:spPr>
          <c:invertIfNegative val="0"/>
          <c:cat>
            <c:strRef>
              <c:f>Sheet1!$B$1:$E$1</c:f>
              <c:strCache>
                <c:ptCount val="4"/>
                <c:pt idx="0">
                  <c:v>Douglas DC-8-50</c:v>
                </c:pt>
                <c:pt idx="1">
                  <c:v>BAC/Sud Concorde</c:v>
                </c:pt>
                <c:pt idx="2">
                  <c:v>Boeing 747</c:v>
                </c:pt>
                <c:pt idx="3">
                  <c:v>Boeing 777</c:v>
                </c:pt>
              </c:strCache>
            </c:strRef>
          </c:cat>
          <c:val>
            <c:numRef>
              <c:f>Sheet1!$B$2:$E$2</c:f>
              <c:numCache>
                <c:formatCode>General</c:formatCode>
                <c:ptCount val="4"/>
                <c:pt idx="0">
                  <c:v>544</c:v>
                </c:pt>
                <c:pt idx="1">
                  <c:v>1350</c:v>
                </c:pt>
                <c:pt idx="2">
                  <c:v>610</c:v>
                </c:pt>
                <c:pt idx="3">
                  <c:v>610</c:v>
                </c:pt>
              </c:numCache>
            </c:numRef>
          </c:val>
          <c:extLst>
            <c:ext xmlns:c16="http://schemas.microsoft.com/office/drawing/2014/chart" uri="{C3380CC4-5D6E-409C-BE32-E72D297353CC}">
              <c16:uniqueId val="{00000000-6E76-471B-A533-0C5098F7DD65}"/>
            </c:ext>
          </c:extLst>
        </c:ser>
        <c:dLbls>
          <c:showLegendKey val="0"/>
          <c:showVal val="0"/>
          <c:showCatName val="0"/>
          <c:showSerName val="0"/>
          <c:showPercent val="0"/>
          <c:showBubbleSize val="0"/>
        </c:dLbls>
        <c:gapWidth val="150"/>
        <c:axId val="731498511"/>
        <c:axId val="1"/>
      </c:barChart>
      <c:catAx>
        <c:axId val="731498511"/>
        <c:scaling>
          <c:orientation val="minMax"/>
        </c:scaling>
        <c:delete val="0"/>
        <c:axPos val="l"/>
        <c:numFmt formatCode="General" sourceLinked="1"/>
        <c:majorTickMark val="out"/>
        <c:minorTickMark val="none"/>
        <c:tickLblPos val="nextTo"/>
        <c:spPr>
          <a:ln w="1548">
            <a:solidFill>
              <a:schemeClr val="tx1"/>
            </a:solidFill>
            <a:prstDash val="solid"/>
          </a:ln>
        </c:spPr>
        <c:txPr>
          <a:bodyPr rot="0" vert="horz"/>
          <a:lstStyle/>
          <a:p>
            <a:pPr>
              <a:defRPr/>
            </a:pPr>
            <a:endParaRPr lang="en-US"/>
          </a:p>
        </c:txPr>
        <c:crossAx val="1"/>
        <c:crosses val="autoZero"/>
        <c:auto val="1"/>
        <c:lblAlgn val="ctr"/>
        <c:lblOffset val="100"/>
        <c:tickLblSkip val="1"/>
        <c:tickMarkSkip val="1"/>
        <c:noMultiLvlLbl val="0"/>
      </c:catAx>
      <c:valAx>
        <c:axId val="1"/>
        <c:scaling>
          <c:orientation val="minMax"/>
        </c:scaling>
        <c:delete val="0"/>
        <c:axPos val="b"/>
        <c:majorGridlines>
          <c:spPr>
            <a:ln w="1548">
              <a:solidFill>
                <a:schemeClr val="tx1"/>
              </a:solidFill>
              <a:prstDash val="solid"/>
            </a:ln>
          </c:spPr>
        </c:majorGridlines>
        <c:numFmt formatCode="General" sourceLinked="1"/>
        <c:majorTickMark val="out"/>
        <c:minorTickMark val="none"/>
        <c:tickLblPos val="nextTo"/>
        <c:spPr>
          <a:ln w="1548">
            <a:solidFill>
              <a:schemeClr val="tx1"/>
            </a:solidFill>
            <a:prstDash val="solid"/>
          </a:ln>
        </c:spPr>
        <c:txPr>
          <a:bodyPr rot="0" vert="horz"/>
          <a:lstStyle/>
          <a:p>
            <a:pPr>
              <a:defRPr/>
            </a:pPr>
            <a:endParaRPr lang="en-US"/>
          </a:p>
        </c:txPr>
        <c:crossAx val="731498511"/>
        <c:crosses val="autoZero"/>
        <c:crossBetween val="between"/>
      </c:valAx>
      <c:spPr>
        <a:noFill/>
        <a:ln w="6191">
          <a:solidFill>
            <a:schemeClr val="tx1"/>
          </a:solidFill>
          <a:prstDash val="solid"/>
        </a:ln>
      </c:spPr>
    </c:plotArea>
    <c:legend>
      <c:legendPos val="b"/>
      <c:layout>
        <c:manualLayout>
          <c:xMode val="edge"/>
          <c:yMode val="edge"/>
          <c:x val="0.36253776435045315"/>
          <c:y val="0.89351851851851849"/>
          <c:w val="0.46525679758308158"/>
          <c:h val="9.2592592592592587E-2"/>
        </c:manualLayout>
      </c:layout>
      <c:overlay val="0"/>
      <c:spPr>
        <a:noFill/>
        <a:ln w="1548">
          <a:solidFill>
            <a:schemeClr val="tx1"/>
          </a:solidFill>
          <a:prstDash val="solid"/>
        </a:ln>
      </c:spPr>
    </c:legend>
    <c:plotVisOnly val="1"/>
    <c:dispBlanksAs val="gap"/>
    <c:showDLblsOverMax val="0"/>
  </c:chart>
  <c:spPr>
    <a:noFill/>
    <a:ln w="9525" cap="flat" cmpd="sng" algn="ctr">
      <a:solidFill>
        <a:schemeClr val="tx1"/>
      </a:solidFill>
      <a:prstDash val="solid"/>
      <a:miter lim="800000"/>
      <a:headEnd type="none" w="med" len="med"/>
      <a:tailEnd type="none" w="med" len="med"/>
    </a:ln>
  </c:spPr>
  <c:txPr>
    <a:bodyPr/>
    <a:lstStyle/>
    <a:p>
      <a:pPr>
        <a:defRPr sz="800" b="1" i="0" u="none" strike="noStrike" baseline="0">
          <a:solidFill>
            <a:schemeClr val="tx1"/>
          </a:solidFill>
          <a:latin typeface="Tahoma"/>
          <a:ea typeface="Tahoma"/>
          <a:cs typeface="Tahoma"/>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840909090909088"/>
          <c:y val="5.0925925925925923E-2"/>
          <c:w val="0.62215909090909094"/>
          <c:h val="0.67129629629629628"/>
        </c:manualLayout>
      </c:layout>
      <c:barChart>
        <c:barDir val="bar"/>
        <c:grouping val="clustered"/>
        <c:varyColors val="0"/>
        <c:ser>
          <c:idx val="0"/>
          <c:order val="0"/>
          <c:tx>
            <c:strRef>
              <c:f>Sheet1!$A$2</c:f>
              <c:strCache>
                <c:ptCount val="1"/>
                <c:pt idx="0">
                  <c:v>Passengers x mph</c:v>
                </c:pt>
              </c:strCache>
            </c:strRef>
          </c:tx>
          <c:spPr>
            <a:solidFill>
              <a:schemeClr val="accent1"/>
            </a:solidFill>
            <a:ln w="6224">
              <a:solidFill>
                <a:schemeClr val="tx1"/>
              </a:solidFill>
              <a:prstDash val="solid"/>
            </a:ln>
          </c:spPr>
          <c:invertIfNegative val="0"/>
          <c:cat>
            <c:strRef>
              <c:f>Sheet1!$B$1:$E$1</c:f>
              <c:strCache>
                <c:ptCount val="4"/>
                <c:pt idx="0">
                  <c:v>Douglas DC-8-50</c:v>
                </c:pt>
                <c:pt idx="1">
                  <c:v>BAC/Sud Concorde</c:v>
                </c:pt>
                <c:pt idx="2">
                  <c:v>Boeing 747</c:v>
                </c:pt>
                <c:pt idx="3">
                  <c:v>Boeing 777</c:v>
                </c:pt>
              </c:strCache>
            </c:strRef>
          </c:cat>
          <c:val>
            <c:numRef>
              <c:f>Sheet1!$B$2:$E$2</c:f>
              <c:numCache>
                <c:formatCode>General</c:formatCode>
                <c:ptCount val="4"/>
                <c:pt idx="0">
                  <c:v>79424</c:v>
                </c:pt>
                <c:pt idx="1">
                  <c:v>178200</c:v>
                </c:pt>
                <c:pt idx="2">
                  <c:v>286700</c:v>
                </c:pt>
                <c:pt idx="3">
                  <c:v>228750</c:v>
                </c:pt>
              </c:numCache>
            </c:numRef>
          </c:val>
          <c:extLst>
            <c:ext xmlns:c16="http://schemas.microsoft.com/office/drawing/2014/chart" uri="{C3380CC4-5D6E-409C-BE32-E72D297353CC}">
              <c16:uniqueId val="{00000000-CB16-4087-AC7A-2DDF7E6DA48E}"/>
            </c:ext>
          </c:extLst>
        </c:ser>
        <c:dLbls>
          <c:showLegendKey val="0"/>
          <c:showVal val="0"/>
          <c:showCatName val="0"/>
          <c:showSerName val="0"/>
          <c:showPercent val="0"/>
          <c:showBubbleSize val="0"/>
        </c:dLbls>
        <c:gapWidth val="150"/>
        <c:axId val="2127420112"/>
        <c:axId val="1"/>
      </c:barChart>
      <c:catAx>
        <c:axId val="2127420112"/>
        <c:scaling>
          <c:orientation val="minMax"/>
        </c:scaling>
        <c:delete val="0"/>
        <c:axPos val="l"/>
        <c:numFmt formatCode="General" sourceLinked="1"/>
        <c:majorTickMark val="out"/>
        <c:minorTickMark val="none"/>
        <c:tickLblPos val="nextTo"/>
        <c:spPr>
          <a:ln w="1556">
            <a:solidFill>
              <a:schemeClr val="tx1"/>
            </a:solidFill>
            <a:prstDash val="solid"/>
          </a:ln>
        </c:spPr>
        <c:txPr>
          <a:bodyPr rot="0" vert="horz"/>
          <a:lstStyle/>
          <a:p>
            <a:pPr>
              <a:defRPr/>
            </a:pPr>
            <a:endParaRPr lang="en-US"/>
          </a:p>
        </c:txPr>
        <c:crossAx val="1"/>
        <c:crosses val="autoZero"/>
        <c:auto val="1"/>
        <c:lblAlgn val="ctr"/>
        <c:lblOffset val="100"/>
        <c:tickLblSkip val="1"/>
        <c:tickMarkSkip val="1"/>
        <c:noMultiLvlLbl val="0"/>
      </c:catAx>
      <c:valAx>
        <c:axId val="1"/>
        <c:scaling>
          <c:orientation val="minMax"/>
        </c:scaling>
        <c:delete val="0"/>
        <c:axPos val="b"/>
        <c:majorGridlines>
          <c:spPr>
            <a:ln w="1556">
              <a:solidFill>
                <a:schemeClr val="tx1"/>
              </a:solidFill>
              <a:prstDash val="solid"/>
            </a:ln>
          </c:spPr>
        </c:majorGridlines>
        <c:numFmt formatCode="General" sourceLinked="1"/>
        <c:majorTickMark val="out"/>
        <c:minorTickMark val="none"/>
        <c:tickLblPos val="nextTo"/>
        <c:spPr>
          <a:ln w="1556">
            <a:solidFill>
              <a:schemeClr val="tx1"/>
            </a:solidFill>
            <a:prstDash val="solid"/>
          </a:ln>
        </c:spPr>
        <c:txPr>
          <a:bodyPr rot="0" vert="horz"/>
          <a:lstStyle/>
          <a:p>
            <a:pPr>
              <a:defRPr/>
            </a:pPr>
            <a:endParaRPr lang="en-US"/>
          </a:p>
        </c:txPr>
        <c:crossAx val="2127420112"/>
        <c:crosses val="autoZero"/>
        <c:crossBetween val="between"/>
      </c:valAx>
      <c:spPr>
        <a:noFill/>
        <a:ln w="6224">
          <a:solidFill>
            <a:schemeClr val="tx1"/>
          </a:solidFill>
          <a:prstDash val="solid"/>
        </a:ln>
      </c:spPr>
    </c:plotArea>
    <c:legend>
      <c:legendPos val="b"/>
      <c:layout>
        <c:manualLayout>
          <c:xMode val="edge"/>
          <c:yMode val="edge"/>
          <c:x val="0.39772727272727271"/>
          <c:y val="0.89351851851851849"/>
          <c:w val="0.375"/>
          <c:h val="9.2592592592592587E-2"/>
        </c:manualLayout>
      </c:layout>
      <c:overlay val="0"/>
      <c:spPr>
        <a:noFill/>
        <a:ln w="1556">
          <a:solidFill>
            <a:schemeClr val="tx1"/>
          </a:solidFill>
          <a:prstDash val="solid"/>
        </a:ln>
      </c:spPr>
    </c:legend>
    <c:plotVisOnly val="1"/>
    <c:dispBlanksAs val="gap"/>
    <c:showDLblsOverMax val="0"/>
  </c:chart>
  <c:spPr>
    <a:noFill/>
    <a:ln w="9525" cap="flat" cmpd="sng" algn="ctr">
      <a:solidFill>
        <a:schemeClr val="tx1"/>
      </a:solidFill>
      <a:prstDash val="solid"/>
      <a:miter lim="800000"/>
      <a:headEnd type="none" w="med" len="med"/>
      <a:tailEnd type="none" w="med" len="med"/>
    </a:ln>
  </c:spPr>
  <c:txPr>
    <a:bodyPr/>
    <a:lstStyle/>
    <a:p>
      <a:pPr>
        <a:defRPr sz="900" b="1" i="0" u="none" strike="noStrike" baseline="0">
          <a:solidFill>
            <a:schemeClr val="tx1"/>
          </a:solidFill>
          <a:latin typeface="Tahoma"/>
          <a:ea typeface="Tahoma"/>
          <a:cs typeface="Tahoma"/>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537967-0DAC-42DD-B01D-470C385E3381}" type="datetimeFigureOut">
              <a:rPr lang="en-CA" smtClean="0"/>
              <a:t>2020-02-21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66C30-4372-4037-981B-E5BA8C0C2645}" type="slidenum">
              <a:rPr lang="en-CA" smtClean="0"/>
              <a:t>‹#›</a:t>
            </a:fld>
            <a:endParaRPr lang="en-CA"/>
          </a:p>
        </p:txBody>
      </p:sp>
    </p:spTree>
    <p:extLst>
      <p:ext uri="{BB962C8B-B14F-4D97-AF65-F5344CB8AC3E}">
        <p14:creationId xmlns:p14="http://schemas.microsoft.com/office/powerpoint/2010/main" val="244958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Stealing a slogan from AMD/ATI</a:t>
            </a:r>
          </a:p>
        </p:txBody>
      </p:sp>
      <p:sp>
        <p:nvSpPr>
          <p:cNvPr id="4" name="Slide Number Placeholder 3"/>
          <p:cNvSpPr>
            <a:spLocks noGrp="1"/>
          </p:cNvSpPr>
          <p:nvPr>
            <p:ph type="sldNum" sz="quarter" idx="10"/>
          </p:nvPr>
        </p:nvSpPr>
        <p:spPr/>
        <p:txBody>
          <a:bodyPr/>
          <a:lstStyle/>
          <a:p>
            <a:fld id="{C4B66C30-4372-4037-981B-E5BA8C0C2645}" type="slidenum">
              <a:rPr lang="en-CA" smtClean="0"/>
              <a:t>2</a:t>
            </a:fld>
            <a:endParaRPr lang="en-CA"/>
          </a:p>
        </p:txBody>
      </p:sp>
    </p:spTree>
    <p:extLst>
      <p:ext uri="{BB962C8B-B14F-4D97-AF65-F5344CB8AC3E}">
        <p14:creationId xmlns:p14="http://schemas.microsoft.com/office/powerpoint/2010/main" val="2571783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21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E2668BED-2AEC-4935-A16C-8F85C6060D0E}"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1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21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CD5E9F5D-EE90-427E-9BC1-58BB67641C5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1510" name="Rectangle 2"/>
          <p:cNvSpPr>
            <a:spLocks noGrp="1" noRot="1" noChangeAspect="1" noChangeArrowheads="1" noTextEdit="1"/>
          </p:cNvSpPr>
          <p:nvPr>
            <p:ph type="sldImg"/>
          </p:nvPr>
        </p:nvSpPr>
        <p:spPr>
          <a:ln/>
        </p:spPr>
      </p:sp>
      <p:sp>
        <p:nvSpPr>
          <p:cNvPr id="21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56657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23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3D56756D-B7AF-43F2-9806-501712DC96B9}"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3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23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BBCC46C7-6353-48F9-87E3-65B351F956B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3558" name="Rectangle 2"/>
          <p:cNvSpPr>
            <a:spLocks noGrp="1" noRot="1" noChangeAspect="1" noChangeArrowheads="1" noTextEdit="1"/>
          </p:cNvSpPr>
          <p:nvPr>
            <p:ph type="sldImg"/>
          </p:nvPr>
        </p:nvSpPr>
        <p:spPr>
          <a:ln/>
        </p:spPr>
      </p:sp>
      <p:sp>
        <p:nvSpPr>
          <p:cNvPr id="23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401337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256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C8E429DE-2ACB-498C-ACC5-A90E58FB4DEC}"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56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256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00F7F72E-1AD8-4716-816D-9C0E2C5E2A8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5606" name="Rectangle 2"/>
          <p:cNvSpPr>
            <a:spLocks noGrp="1" noRot="1" noChangeAspect="1" noChangeArrowheads="1" noTextEdit="1"/>
          </p:cNvSpPr>
          <p:nvPr>
            <p:ph type="sldImg"/>
          </p:nvPr>
        </p:nvSpPr>
        <p:spPr>
          <a:ln/>
        </p:spPr>
      </p:sp>
      <p:sp>
        <p:nvSpPr>
          <p:cNvPr id="25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565658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27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71CB1852-76FB-41A9-9B28-C2930A6A4FEA}"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7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27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D04731D-B30A-47A6-A8FE-B082BA69068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7654" name="Rectangle 2"/>
          <p:cNvSpPr>
            <a:spLocks noGrp="1" noRot="1" noChangeAspect="1" noChangeArrowheads="1" noTextEdit="1"/>
          </p:cNvSpPr>
          <p:nvPr>
            <p:ph type="sldImg"/>
          </p:nvPr>
        </p:nvSpPr>
        <p:spPr>
          <a:ln/>
        </p:spPr>
      </p:sp>
      <p:sp>
        <p:nvSpPr>
          <p:cNvPr id="27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4197132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296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CF542A84-C3EB-4269-889D-6F8823EC8FE5}"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7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297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2988AF6A-2690-41D2-84BF-3B752695645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702" name="Rectangle 2"/>
          <p:cNvSpPr>
            <a:spLocks noGrp="1" noRot="1" noChangeAspect="1" noChangeArrowheads="1" noTextEdit="1"/>
          </p:cNvSpPr>
          <p:nvPr>
            <p:ph type="sldImg"/>
          </p:nvPr>
        </p:nvSpPr>
        <p:spPr>
          <a:ln/>
        </p:spPr>
      </p:sp>
      <p:sp>
        <p:nvSpPr>
          <p:cNvPr id="29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756874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1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1DB1E5A9-C77A-42F9-BCD5-AF56A459699C}"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1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31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8428C244-EC3F-4A25-99DB-EBD8576FB63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1750" name="Rectangle 2"/>
          <p:cNvSpPr>
            <a:spLocks noGrp="1" noRot="1" noChangeAspect="1" noChangeArrowheads="1" noTextEdit="1"/>
          </p:cNvSpPr>
          <p:nvPr>
            <p:ph type="sldImg"/>
          </p:nvPr>
        </p:nvSpPr>
        <p:spPr>
          <a:ln/>
        </p:spPr>
      </p:sp>
      <p:sp>
        <p:nvSpPr>
          <p:cNvPr id="31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247367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3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C67CBAB5-E5CF-4D9B-90B9-2B25F59F384E}"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3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33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C3635C4E-D795-40A7-8BBA-B9A2EEFDCC3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3798" name="Rectangle 2"/>
          <p:cNvSpPr>
            <a:spLocks noGrp="1" noRot="1" noChangeAspect="1" noChangeArrowheads="1" noTextEdit="1"/>
          </p:cNvSpPr>
          <p:nvPr>
            <p:ph type="sldImg"/>
          </p:nvPr>
        </p:nvSpPr>
        <p:spPr>
          <a:ln/>
        </p:spPr>
      </p:sp>
      <p:sp>
        <p:nvSpPr>
          <p:cNvPr id="337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058023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5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D495DA3-5695-414C-A34B-3BCFBF35B37F}"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5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35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47A354A6-0B18-4847-A132-3C3F45DD0EC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5846" name="Rectangle 2"/>
          <p:cNvSpPr>
            <a:spLocks noGrp="1" noRot="1" noChangeAspect="1" noChangeArrowheads="1" noTextEdit="1"/>
          </p:cNvSpPr>
          <p:nvPr>
            <p:ph type="sldImg"/>
          </p:nvPr>
        </p:nvSpPr>
        <p:spPr>
          <a:ln/>
        </p:spPr>
      </p:sp>
      <p:sp>
        <p:nvSpPr>
          <p:cNvPr id="35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a:t>GPIO</a:t>
            </a:r>
            <a:r>
              <a:rPr lang="en-AU" altLang="en-US" baseline="0" dirty="0"/>
              <a:t> means general purpose input output (USB or in the case of apple, thunderbolt connectors)</a:t>
            </a:r>
          </a:p>
          <a:p>
            <a:endParaRPr lang="en-AU" altLang="en-US" dirty="0"/>
          </a:p>
          <a:p>
            <a:r>
              <a:rPr lang="en-AU" altLang="en-US" dirty="0"/>
              <a:t>Data paths are a collection</a:t>
            </a:r>
            <a:r>
              <a:rPr lang="en-AU" altLang="en-US" baseline="0" dirty="0"/>
              <a:t> of parts that do something (Usually a computing task) along with memory and so on.  In this case the A5 is a dual ARM cortex A9 </a:t>
            </a:r>
            <a:r>
              <a:rPr lang="en-AU" altLang="en-US" baseline="0" dirty="0" err="1"/>
              <a:t>cpu</a:t>
            </a:r>
            <a:r>
              <a:rPr lang="en-AU" altLang="en-US" baseline="0" dirty="0"/>
              <a:t>, and a dual core </a:t>
            </a:r>
            <a:r>
              <a:rPr lang="en-AU" altLang="en-US" baseline="0" dirty="0" err="1"/>
              <a:t>PowerVR</a:t>
            </a:r>
            <a:r>
              <a:rPr lang="en-AU" altLang="en-US" baseline="0" dirty="0"/>
              <a:t> SGX543MP2 GPU. </a:t>
            </a:r>
            <a:endParaRPr lang="en-AU" altLang="en-US" dirty="0"/>
          </a:p>
        </p:txBody>
      </p:sp>
    </p:spTree>
    <p:extLst>
      <p:ext uri="{BB962C8B-B14F-4D97-AF65-F5344CB8AC3E}">
        <p14:creationId xmlns:p14="http://schemas.microsoft.com/office/powerpoint/2010/main" val="3413265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7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0D43742A-61CD-49EA-9E5E-904F7D9F286C}"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78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378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64E78BDE-7812-45B8-AF28-7D83FEA08DC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7894" name="Rectangle 2"/>
          <p:cNvSpPr>
            <a:spLocks noGrp="1" noRot="1" noChangeAspect="1" noChangeArrowheads="1" noTextEdit="1"/>
          </p:cNvSpPr>
          <p:nvPr>
            <p:ph type="sldImg"/>
          </p:nvPr>
        </p:nvSpPr>
        <p:spPr>
          <a:ln/>
        </p:spPr>
      </p:sp>
      <p:sp>
        <p:nvSpPr>
          <p:cNvPr id="378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787312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9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1FC3B5A-BF1B-4E85-8B5A-9D3051FABFED}"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399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9AF056CD-098D-4502-B140-2EEF964594C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2" name="Rectangle 2"/>
          <p:cNvSpPr>
            <a:spLocks noGrp="1" noRot="1" noChangeAspect="1" noChangeArrowheads="1" noTextEdit="1"/>
          </p:cNvSpPr>
          <p:nvPr>
            <p:ph type="sldImg"/>
          </p:nvPr>
        </p:nvSpPr>
        <p:spPr>
          <a:ln/>
        </p:spPr>
      </p:sp>
      <p:sp>
        <p:nvSpPr>
          <p:cNvPr id="399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542195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http://nicolas.limare.net/pro/notes/2014/12/12_arit_speed/  - note the clocks aren’t the same so it’s not 1:1</a:t>
            </a:r>
          </a:p>
        </p:txBody>
      </p:sp>
      <p:sp>
        <p:nvSpPr>
          <p:cNvPr id="4" name="Slide Number Placeholder 3"/>
          <p:cNvSpPr>
            <a:spLocks noGrp="1"/>
          </p:cNvSpPr>
          <p:nvPr>
            <p:ph type="sldNum" sz="quarter" idx="10"/>
          </p:nvPr>
        </p:nvSpPr>
        <p:spPr/>
        <p:txBody>
          <a:bodyPr/>
          <a:lstStyle/>
          <a:p>
            <a:fld id="{C4B66C30-4372-4037-981B-E5BA8C0C2645}" type="slidenum">
              <a:rPr lang="en-CA" smtClean="0"/>
              <a:t>5</a:t>
            </a:fld>
            <a:endParaRPr lang="en-CA"/>
          </a:p>
        </p:txBody>
      </p:sp>
    </p:spTree>
    <p:extLst>
      <p:ext uri="{BB962C8B-B14F-4D97-AF65-F5344CB8AC3E}">
        <p14:creationId xmlns:p14="http://schemas.microsoft.com/office/powerpoint/2010/main" val="1223996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1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E19D7EF1-C874-477F-988F-159B76F742B4}"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1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41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E6BED450-0797-413D-8FFC-590D4975F39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1990" name="Rectangle 2"/>
          <p:cNvSpPr>
            <a:spLocks noGrp="1" noRot="1" noChangeAspect="1" noChangeArrowheads="1" noTextEdit="1"/>
          </p:cNvSpPr>
          <p:nvPr>
            <p:ph type="sldImg"/>
          </p:nvPr>
        </p:nvSpPr>
        <p:spPr>
          <a:ln/>
        </p:spPr>
      </p:sp>
      <p:sp>
        <p:nvSpPr>
          <p:cNvPr id="41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4155602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4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6B640641-B754-480E-8885-094B3B4BABBC}"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4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44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4209F59B-C19C-4B33-83BE-BC732A31D9A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4038" name="Rectangle 2"/>
          <p:cNvSpPr>
            <a:spLocks noGrp="1" noRot="1" noChangeAspect="1" noChangeArrowheads="1" noTextEdit="1"/>
          </p:cNvSpPr>
          <p:nvPr>
            <p:ph type="sldImg"/>
          </p:nvPr>
        </p:nvSpPr>
        <p:spPr>
          <a:ln/>
        </p:spPr>
      </p:sp>
      <p:sp>
        <p:nvSpPr>
          <p:cNvPr id="44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091008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71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3FA77D2E-7529-441D-B5E0-76EED9B81289}"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71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471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184C2F9B-6299-4E87-9107-B77169FB197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7110" name="Rectangle 2"/>
          <p:cNvSpPr>
            <a:spLocks noGrp="1" noRot="1" noChangeAspect="1" noChangeArrowheads="1" noTextEdit="1"/>
          </p:cNvSpPr>
          <p:nvPr>
            <p:ph type="sldImg"/>
          </p:nvPr>
        </p:nvSpPr>
        <p:spPr>
          <a:ln/>
        </p:spPr>
      </p:sp>
      <p:sp>
        <p:nvSpPr>
          <p:cNvPr id="471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268590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9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165BF554-5CB1-4AAC-A755-A43B273B8AC0}"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491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04F9B4D-7D82-463E-ABCF-C4FEA89290E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8" name="Rectangle 2"/>
          <p:cNvSpPr>
            <a:spLocks noGrp="1" noRot="1" noChangeAspect="1" noChangeArrowheads="1" noTextEdit="1"/>
          </p:cNvSpPr>
          <p:nvPr>
            <p:ph type="sldImg"/>
          </p:nvPr>
        </p:nvSpPr>
        <p:spPr>
          <a:ln/>
        </p:spPr>
      </p:sp>
      <p:sp>
        <p:nvSpPr>
          <p:cNvPr id="491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867890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1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7169AB7A-67DD-426A-8290-AFC73261EE66}"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512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189442F0-03D9-4335-8DE2-DF39ED46B42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06" name="Rectangle 2"/>
          <p:cNvSpPr>
            <a:spLocks noGrp="1" noRot="1" noChangeAspect="1" noChangeArrowheads="1" noTextEdit="1"/>
          </p:cNvSpPr>
          <p:nvPr>
            <p:ph type="sldImg"/>
          </p:nvPr>
        </p:nvSpPr>
        <p:spPr>
          <a:ln/>
        </p:spPr>
      </p:sp>
      <p:sp>
        <p:nvSpPr>
          <p:cNvPr id="512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2772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Sri note</a:t>
            </a:r>
          </a:p>
        </p:txBody>
      </p:sp>
      <p:sp>
        <p:nvSpPr>
          <p:cNvPr id="4" name="Header Placeholder 3"/>
          <p:cNvSpPr>
            <a:spLocks noGrp="1"/>
          </p:cNvSpPr>
          <p:nvPr>
            <p:ph type="hdr" sz="quarter" idx="10"/>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Morgan Kaufmann Publishers</a:t>
            </a:r>
          </a:p>
        </p:txBody>
      </p:sp>
      <p:sp>
        <p:nvSpPr>
          <p:cNvPr id="5" name="Date Placeholder 4"/>
          <p:cNvSpPr>
            <a:spLocks noGrp="1"/>
          </p:cNvSpPr>
          <p:nvPr>
            <p:ph type="dt" idx="11"/>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713077E0-599D-43FC-BD70-6B9834912227}" type="datetime4">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6" name="Footer Placeholder 5"/>
          <p:cNvSpPr>
            <a:spLocks noGrp="1"/>
          </p:cNvSpPr>
          <p:nvPr>
            <p:ph type="ftr" sz="quarter" idx="12"/>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Chapter 1 — Computer Abstractions and Technology</a:t>
            </a:r>
          </a:p>
        </p:txBody>
      </p:sp>
      <p:sp>
        <p:nvSpPr>
          <p:cNvPr id="7" name="Slide Number Placeholder 6"/>
          <p:cNvSpPr>
            <a:spLocks noGrp="1"/>
          </p:cNvSpPr>
          <p:nvPr>
            <p:ph type="sldNum" sz="quarter" idx="13"/>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53EEA48F-8DED-46F4-821F-90405F67F558}"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297827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Sri addition</a:t>
            </a:r>
          </a:p>
        </p:txBody>
      </p:sp>
      <p:sp>
        <p:nvSpPr>
          <p:cNvPr id="4" name="Header Placeholder 3"/>
          <p:cNvSpPr>
            <a:spLocks noGrp="1"/>
          </p:cNvSpPr>
          <p:nvPr>
            <p:ph type="hdr" sz="quarter" idx="10"/>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Morgan Kaufmann Publishers</a:t>
            </a:r>
          </a:p>
        </p:txBody>
      </p:sp>
      <p:sp>
        <p:nvSpPr>
          <p:cNvPr id="5" name="Date Placeholder 4"/>
          <p:cNvSpPr>
            <a:spLocks noGrp="1"/>
          </p:cNvSpPr>
          <p:nvPr>
            <p:ph type="dt" idx="11"/>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713077E0-599D-43FC-BD70-6B9834912227}" type="datetime4">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6" name="Footer Placeholder 5"/>
          <p:cNvSpPr>
            <a:spLocks noGrp="1"/>
          </p:cNvSpPr>
          <p:nvPr>
            <p:ph type="ftr" sz="quarter" idx="12"/>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Chapter 1 — Computer Abstractions and Technology</a:t>
            </a:r>
          </a:p>
        </p:txBody>
      </p:sp>
      <p:sp>
        <p:nvSpPr>
          <p:cNvPr id="7" name="Slide Number Placeholder 6"/>
          <p:cNvSpPr>
            <a:spLocks noGrp="1"/>
          </p:cNvSpPr>
          <p:nvPr>
            <p:ph type="sldNum" sz="quarter" idx="13"/>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53EEA48F-8DED-46F4-821F-90405F67F558}"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959641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Sri addition</a:t>
            </a:r>
          </a:p>
        </p:txBody>
      </p:sp>
      <p:sp>
        <p:nvSpPr>
          <p:cNvPr id="4" name="Header Placeholder 3"/>
          <p:cNvSpPr>
            <a:spLocks noGrp="1"/>
          </p:cNvSpPr>
          <p:nvPr>
            <p:ph type="hdr" sz="quarter" idx="10"/>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Morgan Kaufmann Publishers</a:t>
            </a:r>
          </a:p>
        </p:txBody>
      </p:sp>
      <p:sp>
        <p:nvSpPr>
          <p:cNvPr id="5" name="Date Placeholder 4"/>
          <p:cNvSpPr>
            <a:spLocks noGrp="1"/>
          </p:cNvSpPr>
          <p:nvPr>
            <p:ph type="dt" idx="11"/>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713077E0-599D-43FC-BD70-6B9834912227}" type="datetime4">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6" name="Footer Placeholder 5"/>
          <p:cNvSpPr>
            <a:spLocks noGrp="1"/>
          </p:cNvSpPr>
          <p:nvPr>
            <p:ph type="ftr" sz="quarter" idx="12"/>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Chapter 1 — Computer Abstractions and Technology</a:t>
            </a:r>
          </a:p>
        </p:txBody>
      </p:sp>
      <p:sp>
        <p:nvSpPr>
          <p:cNvPr id="7" name="Slide Number Placeholder 6"/>
          <p:cNvSpPr>
            <a:spLocks noGrp="1"/>
          </p:cNvSpPr>
          <p:nvPr>
            <p:ph type="sldNum" sz="quarter" idx="13"/>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53EEA48F-8DED-46F4-821F-90405F67F558}"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439322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3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96D5F48E-407E-45F8-8069-09EEDF0DBA61}"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2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532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A4041E7-E7F4-4AD1-AD27-992AFB85A3C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254" name="Rectangle 2"/>
          <p:cNvSpPr>
            <a:spLocks noGrp="1" noRot="1" noChangeAspect="1" noChangeArrowheads="1" noTextEdit="1"/>
          </p:cNvSpPr>
          <p:nvPr>
            <p:ph type="sldImg"/>
          </p:nvPr>
        </p:nvSpPr>
        <p:spPr>
          <a:ln/>
        </p:spPr>
      </p:sp>
      <p:sp>
        <p:nvSpPr>
          <p:cNvPr id="532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515864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52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F92DB620-B213-47E9-84AA-FE301F68E575}"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53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553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B4830CA7-B5EC-42DD-BB68-3FFE3754EDA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5302" name="Rectangle 2"/>
          <p:cNvSpPr>
            <a:spLocks noGrp="1" noRot="1" noChangeAspect="1" noChangeArrowheads="1" noTextEdit="1"/>
          </p:cNvSpPr>
          <p:nvPr>
            <p:ph type="sldImg"/>
          </p:nvPr>
        </p:nvSpPr>
        <p:spPr>
          <a:ln/>
        </p:spPr>
      </p:sp>
      <p:sp>
        <p:nvSpPr>
          <p:cNvPr id="553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6554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LEARN BINARY DECIMAL CONVERSIONS</a:t>
            </a:r>
          </a:p>
        </p:txBody>
      </p:sp>
      <p:sp>
        <p:nvSpPr>
          <p:cNvPr id="4" name="Slide Number Placeholder 3"/>
          <p:cNvSpPr>
            <a:spLocks noGrp="1"/>
          </p:cNvSpPr>
          <p:nvPr>
            <p:ph type="sldNum" sz="quarter" idx="5"/>
          </p:nvPr>
        </p:nvSpPr>
        <p:spPr/>
        <p:txBody>
          <a:bodyPr/>
          <a:lstStyle/>
          <a:p>
            <a:fld id="{C4B66C30-4372-4037-981B-E5BA8C0C2645}" type="slidenum">
              <a:rPr lang="en-CA" smtClean="0"/>
              <a:t>17</a:t>
            </a:fld>
            <a:endParaRPr lang="en-CA"/>
          </a:p>
        </p:txBody>
      </p:sp>
    </p:spTree>
    <p:extLst>
      <p:ext uri="{BB962C8B-B14F-4D97-AF65-F5344CB8AC3E}">
        <p14:creationId xmlns:p14="http://schemas.microsoft.com/office/powerpoint/2010/main" val="3976127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73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79952D46-B268-45F8-83CD-6BD6ECA24ABE}"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73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573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AF3C656F-91EF-4AD7-965C-7CAEB09C719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7350" name="Rectangle 2"/>
          <p:cNvSpPr>
            <a:spLocks noGrp="1" noRot="1" noChangeAspect="1" noChangeArrowheads="1" noTextEdit="1"/>
          </p:cNvSpPr>
          <p:nvPr>
            <p:ph type="sldImg"/>
          </p:nvPr>
        </p:nvSpPr>
        <p:spPr>
          <a:ln/>
        </p:spPr>
      </p:sp>
      <p:sp>
        <p:nvSpPr>
          <p:cNvPr id="573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182894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93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C66E5C74-8CCF-486F-9F75-D95E2ABE9D1F}"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3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593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13A55362-670C-4312-83F9-3717FCC4151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398" name="Rectangle 2"/>
          <p:cNvSpPr>
            <a:spLocks noGrp="1" noRot="1" noChangeAspect="1" noChangeArrowheads="1" noTextEdit="1"/>
          </p:cNvSpPr>
          <p:nvPr>
            <p:ph type="sldImg"/>
          </p:nvPr>
        </p:nvSpPr>
        <p:spPr>
          <a:ln/>
        </p:spPr>
      </p:sp>
      <p:sp>
        <p:nvSpPr>
          <p:cNvPr id="593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878886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614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2F8AEB2E-16D3-4A27-8F39-6E64E894B593}"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14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614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29CF2EFD-E24F-4111-9FA6-0120AF1A962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1446" name="Rectangle 2"/>
          <p:cNvSpPr>
            <a:spLocks noGrp="1" noRot="1" noChangeAspect="1" noChangeArrowheads="1" noTextEdit="1"/>
          </p:cNvSpPr>
          <p:nvPr>
            <p:ph type="sldImg"/>
          </p:nvPr>
        </p:nvSpPr>
        <p:spPr>
          <a:ln/>
        </p:spPr>
      </p:sp>
      <p:sp>
        <p:nvSpPr>
          <p:cNvPr id="614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940446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634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DC43FA1-E6B0-4ADA-A823-9552022DA2B3}"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34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634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03050076-D03C-4D5A-9D47-717EC14ED45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3494" name="Rectangle 2"/>
          <p:cNvSpPr>
            <a:spLocks noGrp="1" noRot="1" noChangeAspect="1" noChangeArrowheads="1" noTextEdit="1"/>
          </p:cNvSpPr>
          <p:nvPr>
            <p:ph type="sldImg"/>
          </p:nvPr>
        </p:nvSpPr>
        <p:spPr>
          <a:ln/>
        </p:spPr>
      </p:sp>
      <p:sp>
        <p:nvSpPr>
          <p:cNvPr id="634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721624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655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70C14D54-2BDC-408E-987C-99AB37D92BD5}"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55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655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6CDFD186-3589-4213-ABB8-68DE3024F7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5542" name="Rectangle 2"/>
          <p:cNvSpPr>
            <a:spLocks noGrp="1" noRot="1" noChangeAspect="1" noChangeArrowheads="1" noTextEdit="1"/>
          </p:cNvSpPr>
          <p:nvPr>
            <p:ph type="sldImg"/>
          </p:nvPr>
        </p:nvSpPr>
        <p:spPr>
          <a:ln/>
        </p:spPr>
      </p:sp>
      <p:sp>
        <p:nvSpPr>
          <p:cNvPr id="655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703216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675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408CE65-2C22-44FA-9725-1D4141E5D634}"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75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675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B712A607-F3AF-4912-8923-EA480145517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7590" name="Rectangle 2"/>
          <p:cNvSpPr>
            <a:spLocks noGrp="1" noRot="1" noChangeAspect="1" noChangeArrowheads="1" noTextEdit="1"/>
          </p:cNvSpPr>
          <p:nvPr>
            <p:ph type="sldImg"/>
          </p:nvPr>
        </p:nvSpPr>
        <p:spPr>
          <a:ln/>
        </p:spPr>
      </p:sp>
      <p:sp>
        <p:nvSpPr>
          <p:cNvPr id="675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314008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696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F2F27471-E6A9-468F-99CF-3673ADF53931}"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96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696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F71A14CD-4573-4D59-9CB8-F7A5301E566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9638" name="Rectangle 2"/>
          <p:cNvSpPr>
            <a:spLocks noGrp="1" noRot="1" noChangeAspect="1" noChangeArrowheads="1" noTextEdit="1"/>
          </p:cNvSpPr>
          <p:nvPr>
            <p:ph type="sldImg"/>
          </p:nvPr>
        </p:nvSpPr>
        <p:spPr>
          <a:ln/>
        </p:spPr>
      </p:sp>
      <p:sp>
        <p:nvSpPr>
          <p:cNvPr id="696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45178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71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9C67F52C-B620-4A45-990C-4376679378FE}"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1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71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7B6493FD-DC01-4100-87E9-0B02EF88C1C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1686" name="Rectangle 2"/>
          <p:cNvSpPr>
            <a:spLocks noGrp="1" noRot="1" noChangeAspect="1" noChangeArrowheads="1" noTextEdit="1"/>
          </p:cNvSpPr>
          <p:nvPr>
            <p:ph type="sldImg"/>
          </p:nvPr>
        </p:nvSpPr>
        <p:spPr>
          <a:ln/>
        </p:spPr>
      </p:sp>
      <p:sp>
        <p:nvSpPr>
          <p:cNvPr id="71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603391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73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898142F4-EC59-4E08-B73D-F08E881CCB19}"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73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8182BC83-7A94-4FF6-91EB-7FA5E50F6B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734" name="Rectangle 2"/>
          <p:cNvSpPr>
            <a:spLocks noGrp="1" noRot="1" noChangeAspect="1" noChangeArrowheads="1" noTextEdit="1"/>
          </p:cNvSpPr>
          <p:nvPr>
            <p:ph type="sldImg"/>
          </p:nvPr>
        </p:nvSpPr>
        <p:spPr>
          <a:ln/>
        </p:spPr>
      </p:sp>
      <p:sp>
        <p:nvSpPr>
          <p:cNvPr id="73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304776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75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44BA0A10-EF5F-4F01-9688-D66921CD4952}"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5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75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AC6D36B0-7309-43D2-AD28-A9649EA4E6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5782" name="Rectangle 2"/>
          <p:cNvSpPr>
            <a:spLocks noGrp="1" noRot="1" noChangeAspect="1" noChangeArrowheads="1" noTextEdit="1"/>
          </p:cNvSpPr>
          <p:nvPr>
            <p:ph type="sldImg"/>
          </p:nvPr>
        </p:nvSpPr>
        <p:spPr>
          <a:ln/>
        </p:spPr>
      </p:sp>
      <p:sp>
        <p:nvSpPr>
          <p:cNvPr id="75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067291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61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FFE2EA64-00B3-4D5F-A1F8-7E68724B2360}"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1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61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9C658A9C-4EA5-400F-9C01-95CBDC975E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150" name="Rectangle 2"/>
          <p:cNvSpPr>
            <a:spLocks noGrp="1" noRot="1" noChangeAspect="1" noChangeArrowheads="1" noTextEdit="1"/>
          </p:cNvSpPr>
          <p:nvPr>
            <p:ph type="sldImg"/>
          </p:nvPr>
        </p:nvSpPr>
        <p:spPr>
          <a:ln/>
        </p:spPr>
      </p:sp>
      <p:sp>
        <p:nvSpPr>
          <p:cNvPr id="61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740587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77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44755C48-157B-47DE-A766-98B4761C2EA3}"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78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77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C358199C-EAF1-4CC1-AFCE-2C40086C61E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7830" name="Rectangle 2"/>
          <p:cNvSpPr>
            <a:spLocks noGrp="1" noRot="1" noChangeAspect="1" noChangeArrowheads="1" noTextEdit="1"/>
          </p:cNvSpPr>
          <p:nvPr>
            <p:ph type="sldImg"/>
          </p:nvPr>
        </p:nvSpPr>
        <p:spPr>
          <a:ln/>
        </p:spPr>
      </p:sp>
      <p:sp>
        <p:nvSpPr>
          <p:cNvPr id="77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409165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798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038723B1-02E4-4E70-B9EA-95203A54FA28}"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98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798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0894667D-167B-4A9D-A0A5-D1CE8B202FF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9878" name="Rectangle 2"/>
          <p:cNvSpPr>
            <a:spLocks noGrp="1" noRot="1" noChangeAspect="1" noChangeArrowheads="1" noTextEdit="1"/>
          </p:cNvSpPr>
          <p:nvPr>
            <p:ph type="sldImg"/>
          </p:nvPr>
        </p:nvSpPr>
        <p:spPr>
          <a:ln/>
        </p:spPr>
      </p:sp>
      <p:sp>
        <p:nvSpPr>
          <p:cNvPr id="798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558614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819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909AFECF-B9B0-4ED2-94AC-798D23D4B1AB}"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819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B7AEDD83-6EC8-4065-A186-BF67326A6FB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26" name="Rectangle 2"/>
          <p:cNvSpPr>
            <a:spLocks noGrp="1" noRot="1" noChangeAspect="1" noChangeArrowheads="1" noTextEdit="1"/>
          </p:cNvSpPr>
          <p:nvPr>
            <p:ph type="sldImg"/>
          </p:nvPr>
        </p:nvSpPr>
        <p:spPr>
          <a:ln/>
        </p:spPr>
      </p:sp>
      <p:sp>
        <p:nvSpPr>
          <p:cNvPr id="819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337631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839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ED2459BB-7D23-400B-898B-E8C0C7B512CF}"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39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839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1193A514-8130-4533-9EF8-470F97E09BF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3974" name="Rectangle 2"/>
          <p:cNvSpPr>
            <a:spLocks noGrp="1" noRot="1" noChangeAspect="1" noChangeArrowheads="1" noTextEdit="1"/>
          </p:cNvSpPr>
          <p:nvPr>
            <p:ph type="sldImg"/>
          </p:nvPr>
        </p:nvSpPr>
        <p:spPr>
          <a:ln/>
        </p:spPr>
      </p:sp>
      <p:sp>
        <p:nvSpPr>
          <p:cNvPr id="839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0346017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860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1C479B5D-CD6C-47C7-8AFF-087B10E4AD5D}"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60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860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948FA759-9FA0-404B-847D-4E527BA3A05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6022" name="Rectangle 2"/>
          <p:cNvSpPr>
            <a:spLocks noGrp="1" noRot="1" noChangeAspect="1" noChangeArrowheads="1" noTextEdit="1"/>
          </p:cNvSpPr>
          <p:nvPr>
            <p:ph type="sldImg"/>
          </p:nvPr>
        </p:nvSpPr>
        <p:spPr>
          <a:ln/>
        </p:spPr>
      </p:sp>
      <p:sp>
        <p:nvSpPr>
          <p:cNvPr id="86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810726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880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4529F2DD-1C4B-4D02-B8BD-E7C99DE08240}"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80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880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A6CFBF8E-52A6-411E-A5AE-340A1FA2EE3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8070" name="Rectangle 2"/>
          <p:cNvSpPr>
            <a:spLocks noGrp="1" noRot="1" noChangeAspect="1" noChangeArrowheads="1" noTextEdit="1"/>
          </p:cNvSpPr>
          <p:nvPr>
            <p:ph type="sldImg"/>
          </p:nvPr>
        </p:nvSpPr>
        <p:spPr>
          <a:ln/>
        </p:spPr>
      </p:sp>
      <p:sp>
        <p:nvSpPr>
          <p:cNvPr id="88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868767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901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EABD2465-5826-4FBB-BD08-92DBE1CCD7A3}"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01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901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3E57FC05-6DEE-495C-87DA-E7C240056D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0118" name="Rectangle 2"/>
          <p:cNvSpPr>
            <a:spLocks noGrp="1" noRot="1" noChangeAspect="1" noChangeArrowheads="1" noTextEdit="1"/>
          </p:cNvSpPr>
          <p:nvPr>
            <p:ph type="sldImg"/>
          </p:nvPr>
        </p:nvSpPr>
        <p:spPr>
          <a:ln/>
        </p:spPr>
      </p:sp>
      <p:sp>
        <p:nvSpPr>
          <p:cNvPr id="901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573716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921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B54D329C-F6DE-407D-9F71-AD496EF6A813}"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1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921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32E71EEF-D841-49BB-B4FC-EFBCDC938E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166" name="Rectangle 2"/>
          <p:cNvSpPr>
            <a:spLocks noGrp="1" noRot="1" noChangeAspect="1" noChangeArrowheads="1" noTextEdit="1"/>
          </p:cNvSpPr>
          <p:nvPr>
            <p:ph type="sldImg"/>
          </p:nvPr>
        </p:nvSpPr>
        <p:spPr>
          <a:ln/>
        </p:spPr>
      </p:sp>
      <p:sp>
        <p:nvSpPr>
          <p:cNvPr id="921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306847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http://www.anandtech.com/show/9766/the-apple-ipad-pro-review/4</a:t>
            </a:r>
          </a:p>
        </p:txBody>
      </p:sp>
      <p:sp>
        <p:nvSpPr>
          <p:cNvPr id="4" name="Header Placeholder 3"/>
          <p:cNvSpPr>
            <a:spLocks noGrp="1"/>
          </p:cNvSpPr>
          <p:nvPr>
            <p:ph type="hdr" sz="quarter" idx="10"/>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Morgan Kaufmann Publishers</a:t>
            </a:r>
          </a:p>
        </p:txBody>
      </p:sp>
      <p:sp>
        <p:nvSpPr>
          <p:cNvPr id="5" name="Date Placeholder 4"/>
          <p:cNvSpPr>
            <a:spLocks noGrp="1"/>
          </p:cNvSpPr>
          <p:nvPr>
            <p:ph type="dt" idx="11"/>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713077E0-599D-43FC-BD70-6B9834912227}" type="datetime4">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6" name="Footer Placeholder 5"/>
          <p:cNvSpPr>
            <a:spLocks noGrp="1"/>
          </p:cNvSpPr>
          <p:nvPr>
            <p:ph type="ftr" sz="quarter" idx="12"/>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Chapter 1 — Computer Abstractions and Technology</a:t>
            </a:r>
          </a:p>
        </p:txBody>
      </p:sp>
      <p:sp>
        <p:nvSpPr>
          <p:cNvPr id="7" name="Slide Number Placeholder 6"/>
          <p:cNvSpPr>
            <a:spLocks noGrp="1"/>
          </p:cNvSpPr>
          <p:nvPr>
            <p:ph type="sldNum" sz="quarter" idx="13"/>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53EEA48F-8DED-46F4-821F-90405F67F558}"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137277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http://ark.intel.com/products/84672/Intel-Core-M-5Y71-Processor-4M-Cache-up-to-2_90-GHz</a:t>
            </a:r>
          </a:p>
        </p:txBody>
      </p:sp>
      <p:sp>
        <p:nvSpPr>
          <p:cNvPr id="4" name="Header Placeholder 3"/>
          <p:cNvSpPr>
            <a:spLocks noGrp="1"/>
          </p:cNvSpPr>
          <p:nvPr>
            <p:ph type="hdr" sz="quarter" idx="10"/>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Morgan Kaufmann Publishers</a:t>
            </a:r>
          </a:p>
        </p:txBody>
      </p:sp>
      <p:sp>
        <p:nvSpPr>
          <p:cNvPr id="5" name="Date Placeholder 4"/>
          <p:cNvSpPr>
            <a:spLocks noGrp="1"/>
          </p:cNvSpPr>
          <p:nvPr>
            <p:ph type="dt" idx="11"/>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713077E0-599D-43FC-BD70-6B9834912227}" type="datetime4">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6" name="Footer Placeholder 5"/>
          <p:cNvSpPr>
            <a:spLocks noGrp="1"/>
          </p:cNvSpPr>
          <p:nvPr>
            <p:ph type="ftr" sz="quarter" idx="12"/>
          </p:nvPr>
        </p:nvSpPr>
        <p:spPr/>
        <p:txBody>
          <a:body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Chapter 1 — Computer Abstractions and Technology</a:t>
            </a:r>
          </a:p>
        </p:txBody>
      </p:sp>
      <p:sp>
        <p:nvSpPr>
          <p:cNvPr id="7" name="Slide Number Placeholder 6"/>
          <p:cNvSpPr>
            <a:spLocks noGrp="1"/>
          </p:cNvSpPr>
          <p:nvPr>
            <p:ph type="sldNum" sz="quarter" idx="13"/>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53EEA48F-8DED-46F4-821F-90405F67F558}"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278846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81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F44BBBB-8A6A-41C6-9EB7-D1CCEFC95E44}"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8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B4C4D7B8-2EBB-4D40-8940-F932E308D68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8" name="Rectangle 2"/>
          <p:cNvSpPr>
            <a:spLocks noGrp="1" noRot="1" noChangeAspect="1" noChangeArrowheads="1" noTextEdit="1"/>
          </p:cNvSpPr>
          <p:nvPr>
            <p:ph type="sldImg"/>
          </p:nvPr>
        </p:nvSpPr>
        <p:spPr>
          <a:ln/>
        </p:spPr>
      </p:sp>
      <p:sp>
        <p:nvSpPr>
          <p:cNvPr id="8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42362722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942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6B0D690-7BE2-438D-ABE6-199A641706CF}"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42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942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807D2DAE-430E-439A-BC47-8C37CCCC3DC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4214" name="Rectangle 2"/>
          <p:cNvSpPr>
            <a:spLocks noGrp="1" noRot="1" noChangeAspect="1" noChangeArrowheads="1" noTextEdit="1"/>
          </p:cNvSpPr>
          <p:nvPr>
            <p:ph type="sldImg"/>
          </p:nvPr>
        </p:nvSpPr>
        <p:spPr>
          <a:ln/>
        </p:spPr>
      </p:sp>
      <p:sp>
        <p:nvSpPr>
          <p:cNvPr id="942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5429978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962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47684D4B-B46A-464B-88C6-DB24A8C61CD5}"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62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962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C6279BA-3A5C-41B6-B282-91550623EB2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6262" name="Rectangle 2"/>
          <p:cNvSpPr>
            <a:spLocks noGrp="1" noRot="1" noChangeAspect="1" noChangeArrowheads="1" noTextEdit="1"/>
          </p:cNvSpPr>
          <p:nvPr>
            <p:ph type="sldImg"/>
          </p:nvPr>
        </p:nvSpPr>
        <p:spPr>
          <a:ln/>
        </p:spPr>
      </p:sp>
      <p:sp>
        <p:nvSpPr>
          <p:cNvPr id="962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200512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983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8FC2117F-1696-4968-BD4B-7528A1D1C610}"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83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983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70F246F-BC20-4F10-957E-BA24E5113D8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8310" name="Rectangle 2"/>
          <p:cNvSpPr>
            <a:spLocks noGrp="1" noRot="1" noChangeAspect="1" noChangeArrowheads="1" noTextEdit="1"/>
          </p:cNvSpPr>
          <p:nvPr>
            <p:ph type="sldImg"/>
          </p:nvPr>
        </p:nvSpPr>
        <p:spPr>
          <a:ln/>
        </p:spPr>
      </p:sp>
      <p:sp>
        <p:nvSpPr>
          <p:cNvPr id="983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870630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100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83D16305-6273-4E1F-9ECC-FDACEFA4BBBA}"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100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0DB35171-F7EC-454D-B5FA-665FA7EB116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58" name="Rectangle 2"/>
          <p:cNvSpPr>
            <a:spLocks noGrp="1" noRot="1" noChangeAspect="1" noChangeArrowheads="1" noTextEdit="1"/>
          </p:cNvSpPr>
          <p:nvPr>
            <p:ph type="sldImg"/>
          </p:nvPr>
        </p:nvSpPr>
        <p:spPr>
          <a:ln/>
        </p:spPr>
      </p:sp>
      <p:sp>
        <p:nvSpPr>
          <p:cNvPr id="100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95979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102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85869150-54AF-42DE-8DCA-0628B92CD765}"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102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8470A8E2-4444-4C8D-B4B3-8D4B81AC4A9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246" name="Rectangle 2"/>
          <p:cNvSpPr>
            <a:spLocks noGrp="1" noRot="1" noChangeAspect="1" noChangeArrowheads="1" noTextEdit="1"/>
          </p:cNvSpPr>
          <p:nvPr>
            <p:ph type="sldImg"/>
          </p:nvPr>
        </p:nvSpPr>
        <p:spPr>
          <a:ln/>
        </p:spPr>
      </p:sp>
      <p:sp>
        <p:nvSpPr>
          <p:cNvPr id="102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638946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133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9179F720-9F97-46A6-9E76-83786DD64F94}"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33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133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7BB767EF-8838-4A6E-AD9A-AC3EAF2616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3318" name="Rectangle 2"/>
          <p:cNvSpPr>
            <a:spLocks noGrp="1" noRot="1" noChangeAspect="1" noChangeArrowheads="1" noTextEdit="1"/>
          </p:cNvSpPr>
          <p:nvPr>
            <p:ph type="sldImg"/>
          </p:nvPr>
        </p:nvSpPr>
        <p:spPr>
          <a:ln/>
        </p:spPr>
      </p:sp>
      <p:sp>
        <p:nvSpPr>
          <p:cNvPr id="133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595592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16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C58AF390-28A1-409A-AD3C-11D28A359284}"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16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933C2B2F-8201-4B5D-AD67-D2265FB27CA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90" name="Rectangle 2"/>
          <p:cNvSpPr>
            <a:spLocks noGrp="1" noRot="1" noChangeAspect="1" noChangeArrowheads="1" noTextEdit="1"/>
          </p:cNvSpPr>
          <p:nvPr>
            <p:ph type="sldImg"/>
          </p:nvPr>
        </p:nvSpPr>
        <p:spPr>
          <a:ln/>
        </p:spPr>
      </p:sp>
      <p:sp>
        <p:nvSpPr>
          <p:cNvPr id="16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782472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184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61BD585C-5050-4E54-A287-8E2A655A1F62}" type="datetime4">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February 21, 2020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84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1 — Computer Abstractions and Technology</a:t>
            </a:r>
          </a:p>
        </p:txBody>
      </p:sp>
      <p:sp>
        <p:nvSpPr>
          <p:cNvPr id="184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024B5D7-A29F-4989-AC89-85381765EEE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8438" name="Rectangle 2"/>
          <p:cNvSpPr>
            <a:spLocks noGrp="1" noRot="1" noChangeAspect="1" noChangeArrowheads="1" noTextEdit="1"/>
          </p:cNvSpPr>
          <p:nvPr>
            <p:ph type="sldImg"/>
          </p:nvPr>
        </p:nvSpPr>
        <p:spPr>
          <a:ln/>
        </p:spPr>
      </p:sp>
      <p:sp>
        <p:nvSpPr>
          <p:cNvPr id="184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526449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D0CC94A-49E1-4542-80C4-EF575DB3BCBB}" type="datetimeFigureOut">
              <a:rPr lang="en-CA" smtClean="0"/>
              <a:t>2020-02-21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A6753D2-0077-434D-B551-80CF583C573E}" type="slidenum">
              <a:rPr lang="en-CA" smtClean="0"/>
              <a:t>‹#›</a:t>
            </a:fld>
            <a:endParaRPr lang="en-CA"/>
          </a:p>
        </p:txBody>
      </p:sp>
    </p:spTree>
    <p:extLst>
      <p:ext uri="{BB962C8B-B14F-4D97-AF65-F5344CB8AC3E}">
        <p14:creationId xmlns:p14="http://schemas.microsoft.com/office/powerpoint/2010/main" val="401368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0D0CC94A-49E1-4542-80C4-EF575DB3BCBB}" type="datetimeFigureOut">
              <a:rPr lang="en-CA" smtClean="0"/>
              <a:t>2020-02-21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A6753D2-0077-434D-B551-80CF583C573E}" type="slidenum">
              <a:rPr lang="en-CA" smtClean="0"/>
              <a:t>‹#›</a:t>
            </a:fld>
            <a:endParaRPr lang="en-CA"/>
          </a:p>
        </p:txBody>
      </p:sp>
    </p:spTree>
    <p:extLst>
      <p:ext uri="{BB962C8B-B14F-4D97-AF65-F5344CB8AC3E}">
        <p14:creationId xmlns:p14="http://schemas.microsoft.com/office/powerpoint/2010/main" val="1492168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0D0CC94A-49E1-4542-80C4-EF575DB3BCBB}" type="datetimeFigureOut">
              <a:rPr lang="en-CA" smtClean="0"/>
              <a:t>2020-02-21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A6753D2-0077-434D-B551-80CF583C573E}" type="slidenum">
              <a:rPr lang="en-CA" smtClean="0"/>
              <a:t>‹#›</a:t>
            </a:fld>
            <a:endParaRPr lang="en-CA"/>
          </a:p>
        </p:txBody>
      </p:sp>
    </p:spTree>
    <p:extLst>
      <p:ext uri="{BB962C8B-B14F-4D97-AF65-F5344CB8AC3E}">
        <p14:creationId xmlns:p14="http://schemas.microsoft.com/office/powerpoint/2010/main" val="2150626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2159001" y="1125538"/>
            <a:ext cx="38100"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5" name="Rectangle 5"/>
          <p:cNvSpPr>
            <a:spLocks noChangeArrowheads="1"/>
          </p:cNvSpPr>
          <p:nvPr/>
        </p:nvSpPr>
        <p:spPr bwMode="auto">
          <a:xfrm>
            <a:off x="2641601" y="1987550"/>
            <a:ext cx="48684"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6" name="Rectangle 6"/>
          <p:cNvSpPr>
            <a:spLocks noChangeArrowheads="1"/>
          </p:cNvSpPr>
          <p:nvPr/>
        </p:nvSpPr>
        <p:spPr bwMode="auto">
          <a:xfrm>
            <a:off x="2351618" y="2708276"/>
            <a:ext cx="9840383"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7" name="Rectangle 7"/>
          <p:cNvSpPr>
            <a:spLocks noChangeArrowheads="1"/>
          </p:cNvSpPr>
          <p:nvPr/>
        </p:nvSpPr>
        <p:spPr bwMode="auto">
          <a:xfrm>
            <a:off x="0" y="0"/>
            <a:ext cx="12192000" cy="1125538"/>
          </a:xfrm>
          <a:prstGeom prst="rect">
            <a:avLst/>
          </a:prstGeom>
          <a:solidFill>
            <a:schemeClr val="bg1">
              <a:lumMod val="50000"/>
            </a:schemeClr>
          </a:solidFill>
          <a:ln w="9525">
            <a:noFill/>
            <a:miter lim="800000"/>
            <a:headEnd/>
            <a:tailEnd/>
          </a:ln>
          <a:effectLst/>
        </p:spPr>
        <p:txBody>
          <a:bodyPr wrap="none" anchor="ctr"/>
          <a:lstStyle/>
          <a:p>
            <a:pPr>
              <a:defRPr/>
            </a:pPr>
            <a:endParaRPr lang="en-US" sz="1800">
              <a:latin typeface="Arial" charset="0"/>
            </a:endParaRPr>
          </a:p>
        </p:txBody>
      </p:sp>
      <p:sp>
        <p:nvSpPr>
          <p:cNvPr id="8" name="Rectangle 9"/>
          <p:cNvSpPr>
            <a:spLocks noChangeArrowheads="1"/>
          </p:cNvSpPr>
          <p:nvPr/>
        </p:nvSpPr>
        <p:spPr bwMode="auto">
          <a:xfrm>
            <a:off x="0" y="1125538"/>
            <a:ext cx="12192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9" name="Rectangle 10"/>
          <p:cNvSpPr>
            <a:spLocks noChangeArrowheads="1"/>
          </p:cNvSpPr>
          <p:nvPr/>
        </p:nvSpPr>
        <p:spPr bwMode="auto">
          <a:xfrm>
            <a:off x="2159001" y="549276"/>
            <a:ext cx="38100"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800"/>
          </a:p>
        </p:txBody>
      </p:sp>
      <p:pic>
        <p:nvPicPr>
          <p:cNvPr id="10" name="Picture 14" descr="MK Logo (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4434" y="261938"/>
            <a:ext cx="154093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30"/>
          <p:cNvGrpSpPr>
            <a:grpSpLocks/>
          </p:cNvGrpSpPr>
          <p:nvPr userDrawn="1"/>
        </p:nvGrpSpPr>
        <p:grpSpPr bwMode="auto">
          <a:xfrm>
            <a:off x="2366433" y="104776"/>
            <a:ext cx="6084936" cy="868423"/>
            <a:chOff x="1774113" y="104757"/>
            <a:chExt cx="4563738" cy="868601"/>
          </a:xfrm>
        </p:grpSpPr>
        <p:sp>
          <p:nvSpPr>
            <p:cNvPr id="12" name="TextBox 11"/>
            <p:cNvSpPr txBox="1"/>
            <p:nvPr userDrawn="1"/>
          </p:nvSpPr>
          <p:spPr>
            <a:xfrm>
              <a:off x="1774113" y="104757"/>
              <a:ext cx="4563738" cy="554112"/>
            </a:xfrm>
            <a:prstGeom prst="rect">
              <a:avLst/>
            </a:prstGeom>
            <a:noFill/>
          </p:spPr>
          <p:txBody>
            <a:bodyPr wrap="none">
              <a:spAutoFit/>
            </a:bodyPr>
            <a:lstStyle/>
            <a:p>
              <a:pPr>
                <a:defRPr/>
              </a:pPr>
              <a:r>
                <a:rPr lang="en-GB" sz="3000" b="1" cap="small" dirty="0">
                  <a:solidFill>
                    <a:schemeClr val="bg1"/>
                  </a:solidFill>
                  <a:latin typeface="Corbel" pitchFamily="34" charset="0"/>
                </a:rPr>
                <a:t>Computer Organization and Design</a:t>
              </a:r>
              <a:endParaRPr lang="en-US" sz="3000" b="1" cap="small" dirty="0">
                <a:solidFill>
                  <a:schemeClr val="bg1"/>
                </a:solidFill>
                <a:latin typeface="Corbel" pitchFamily="34" charset="0"/>
              </a:endParaRPr>
            </a:p>
          </p:txBody>
        </p:sp>
        <p:sp>
          <p:nvSpPr>
            <p:cNvPr id="13" name="TextBox 16"/>
            <p:cNvSpPr txBox="1">
              <a:spLocks noChangeArrowheads="1"/>
            </p:cNvSpPr>
            <p:nvPr userDrawn="1"/>
          </p:nvSpPr>
          <p:spPr bwMode="auto">
            <a:xfrm>
              <a:off x="2844096" y="573166"/>
              <a:ext cx="2968625" cy="40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2000">
                  <a:solidFill>
                    <a:schemeClr val="bg1"/>
                  </a:solidFill>
                </a:rPr>
                <a:t>The Hardware/Software Interface</a:t>
              </a:r>
              <a:endParaRPr lang="en-US" altLang="en-US" sz="2000">
                <a:solidFill>
                  <a:schemeClr val="bg1"/>
                </a:solidFill>
              </a:endParaRPr>
            </a:p>
          </p:txBody>
        </p:sp>
      </p:grpSp>
      <p:grpSp>
        <p:nvGrpSpPr>
          <p:cNvPr id="14" name="Group 29"/>
          <p:cNvGrpSpPr>
            <a:grpSpLocks/>
          </p:cNvGrpSpPr>
          <p:nvPr userDrawn="1"/>
        </p:nvGrpSpPr>
        <p:grpSpPr bwMode="auto">
          <a:xfrm>
            <a:off x="10672234" y="93664"/>
            <a:ext cx="1246717" cy="935037"/>
            <a:chOff x="7956376" y="116632"/>
            <a:chExt cx="936104" cy="936104"/>
          </a:xfrm>
        </p:grpSpPr>
        <p:sp>
          <p:nvSpPr>
            <p:cNvPr id="15" name="32-Point Star 18"/>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6" name="TextBox 19"/>
            <p:cNvSpPr txBox="1">
              <a:spLocks noChangeArrowheads="1"/>
            </p:cNvSpPr>
            <p:nvPr userDrawn="1"/>
          </p:nvSpPr>
          <p:spPr bwMode="auto">
            <a:xfrm>
              <a:off x="8112128" y="262849"/>
              <a:ext cx="642081" cy="70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000">
                  <a:solidFill>
                    <a:schemeClr val="bg1"/>
                  </a:solidFill>
                  <a:latin typeface="Arial Black" panose="020B0A04020102020204" pitchFamily="34" charset="0"/>
                </a:rPr>
                <a:t>5</a:t>
              </a:r>
              <a:r>
                <a:rPr lang="en-GB" altLang="en-US" sz="2000" baseline="30000">
                  <a:solidFill>
                    <a:schemeClr val="bg1"/>
                  </a:solidFill>
                  <a:latin typeface="Arial Black" panose="020B0A04020102020204" pitchFamily="34" charset="0"/>
                </a:rPr>
                <a:t>th</a:t>
              </a:r>
              <a:endParaRPr lang="en-GB" altLang="en-US" sz="2000">
                <a:solidFill>
                  <a:schemeClr val="bg1"/>
                </a:solidFill>
                <a:latin typeface="Arial Black" panose="020B0A04020102020204" pitchFamily="34" charset="0"/>
              </a:endParaRPr>
            </a:p>
            <a:p>
              <a:endParaRPr lang="en-US" altLang="en-US" sz="2000">
                <a:solidFill>
                  <a:schemeClr val="bg1"/>
                </a:solidFill>
                <a:latin typeface="Arial Black" panose="020B0A04020102020204" pitchFamily="34" charset="0"/>
              </a:endParaRPr>
            </a:p>
          </p:txBody>
        </p:sp>
        <p:sp>
          <p:nvSpPr>
            <p:cNvPr id="17" name="TextBox 20"/>
            <p:cNvSpPr txBox="1">
              <a:spLocks noChangeArrowheads="1"/>
            </p:cNvSpPr>
            <p:nvPr userDrawn="1"/>
          </p:nvSpPr>
          <p:spPr bwMode="auto">
            <a:xfrm>
              <a:off x="8064449" y="517139"/>
              <a:ext cx="732672" cy="30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solidFill>
                    <a:schemeClr val="bg1"/>
                  </a:solidFill>
                </a:rPr>
                <a:t>Edition</a:t>
              </a:r>
              <a:endParaRPr lang="en-US" altLang="en-US" sz="1400">
                <a:solidFill>
                  <a:schemeClr val="bg1"/>
                </a:solidFill>
              </a:endParaRPr>
            </a:p>
          </p:txBody>
        </p:sp>
      </p:grpSp>
      <p:sp>
        <p:nvSpPr>
          <p:cNvPr id="295939" name="Rectangle 3"/>
          <p:cNvSpPr>
            <a:spLocks noGrp="1" noChangeArrowheads="1"/>
          </p:cNvSpPr>
          <p:nvPr>
            <p:ph type="ctrTitle"/>
          </p:nvPr>
        </p:nvSpPr>
        <p:spPr>
          <a:xfrm>
            <a:off x="3213101" y="1844675"/>
            <a:ext cx="7776633" cy="762000"/>
          </a:xfrm>
        </p:spPr>
        <p:txBody>
          <a:bodyPr anchor="t"/>
          <a:lstStyle>
            <a:lvl1pPr>
              <a:defRPr>
                <a:latin typeface="Arial Black" pitchFamily="34" charset="0"/>
              </a:defRPr>
            </a:lvl1pPr>
          </a:lstStyle>
          <a:p>
            <a:r>
              <a:rPr lang="en-AU"/>
              <a:t>Chapter …</a:t>
            </a:r>
          </a:p>
        </p:txBody>
      </p:sp>
      <p:sp>
        <p:nvSpPr>
          <p:cNvPr id="295940" name="Rectangle 4"/>
          <p:cNvSpPr>
            <a:spLocks noGrp="1" noChangeArrowheads="1"/>
          </p:cNvSpPr>
          <p:nvPr>
            <p:ph type="subTitle" idx="1"/>
          </p:nvPr>
        </p:nvSpPr>
        <p:spPr>
          <a:xfrm>
            <a:off x="3213101" y="2924175"/>
            <a:ext cx="7776633"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88071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0AF5E34C-972E-47F6-B47E-C47BB3BF8A3C}" type="slidenum">
              <a:rPr lang="en-AU" altLang="en-US" smtClean="0"/>
              <a:pPr>
                <a:defRPr/>
              </a:pPr>
              <a:t>‹#›</a:t>
            </a:fld>
            <a:endParaRPr lang="en-AU" altLang="en-US"/>
          </a:p>
        </p:txBody>
      </p:sp>
    </p:spTree>
    <p:extLst>
      <p:ext uri="{BB962C8B-B14F-4D97-AF65-F5344CB8AC3E}">
        <p14:creationId xmlns:p14="http://schemas.microsoft.com/office/powerpoint/2010/main" val="2903493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70788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73169101-3348-4C77-BE97-E4B44CD5E8E5}" type="slidenum">
              <a:rPr lang="en-AU" altLang="en-US" smtClean="0"/>
              <a:pPr>
                <a:defRPr/>
              </a:pPr>
              <a:t>‹#›</a:t>
            </a:fld>
            <a:endParaRPr lang="en-AU" altLang="en-US"/>
          </a:p>
        </p:txBody>
      </p:sp>
    </p:spTree>
    <p:extLst>
      <p:ext uri="{BB962C8B-B14F-4D97-AF65-F5344CB8AC3E}">
        <p14:creationId xmlns:p14="http://schemas.microsoft.com/office/powerpoint/2010/main" val="343776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2285" y="1125538"/>
            <a:ext cx="5412316"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7800" y="1125538"/>
            <a:ext cx="541231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EC608345-A80E-48F8-8138-878371D9C052}" type="slidenum">
              <a:rPr lang="en-AU" altLang="en-US" smtClean="0"/>
              <a:pPr>
                <a:defRPr/>
              </a:pPr>
              <a:t>‹#›</a:t>
            </a:fld>
            <a:endParaRPr lang="en-AU" altLang="en-US"/>
          </a:p>
        </p:txBody>
      </p:sp>
    </p:spTree>
    <p:extLst>
      <p:ext uri="{BB962C8B-B14F-4D97-AF65-F5344CB8AC3E}">
        <p14:creationId xmlns:p14="http://schemas.microsoft.com/office/powerpoint/2010/main" val="1223172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48197"/>
            <a:ext cx="10972800" cy="76944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8AC25393-286A-4744-B614-8D52B20CBBFC}" type="slidenum">
              <a:rPr lang="en-AU" altLang="en-US" smtClean="0"/>
              <a:pPr>
                <a:defRPr/>
              </a:pPr>
              <a:t>‹#›</a:t>
            </a:fld>
            <a:endParaRPr lang="en-AU" altLang="en-US"/>
          </a:p>
        </p:txBody>
      </p:sp>
    </p:spTree>
    <p:extLst>
      <p:ext uri="{BB962C8B-B14F-4D97-AF65-F5344CB8AC3E}">
        <p14:creationId xmlns:p14="http://schemas.microsoft.com/office/powerpoint/2010/main" val="3101748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D70B778B-CB98-487D-AD62-EBFA769C22EA}" type="slidenum">
              <a:rPr lang="en-AU" altLang="en-US" smtClean="0"/>
              <a:pPr>
                <a:defRPr/>
              </a:pPr>
              <a:t>‹#›</a:t>
            </a:fld>
            <a:endParaRPr lang="en-AU" altLang="en-US"/>
          </a:p>
        </p:txBody>
      </p:sp>
    </p:spTree>
    <p:extLst>
      <p:ext uri="{BB962C8B-B14F-4D97-AF65-F5344CB8AC3E}">
        <p14:creationId xmlns:p14="http://schemas.microsoft.com/office/powerpoint/2010/main" val="231161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3FD80D5D-7CE9-4F9A-A8F9-45602E3EFE98}" type="slidenum">
              <a:rPr lang="en-AU" altLang="en-US" smtClean="0"/>
              <a:pPr>
                <a:defRPr/>
              </a:pPr>
              <a:t>‹#›</a:t>
            </a:fld>
            <a:endParaRPr lang="en-AU" altLang="en-US"/>
          </a:p>
        </p:txBody>
      </p:sp>
    </p:spTree>
    <p:extLst>
      <p:ext uri="{BB962C8B-B14F-4D97-AF65-F5344CB8AC3E}">
        <p14:creationId xmlns:p14="http://schemas.microsoft.com/office/powerpoint/2010/main" val="2603629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034990"/>
            <a:ext cx="4011084" cy="40011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F27063D7-D687-4E32-8983-479EDA8CEC2F}" type="slidenum">
              <a:rPr lang="en-AU" altLang="en-US" smtClean="0"/>
              <a:pPr>
                <a:defRPr/>
              </a:pPr>
              <a:t>‹#›</a:t>
            </a:fld>
            <a:endParaRPr lang="en-AU" altLang="en-US"/>
          </a:p>
        </p:txBody>
      </p:sp>
    </p:spTree>
    <p:extLst>
      <p:ext uri="{BB962C8B-B14F-4D97-AF65-F5344CB8AC3E}">
        <p14:creationId xmlns:p14="http://schemas.microsoft.com/office/powerpoint/2010/main" val="2880729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0D0CC94A-49E1-4542-80C4-EF575DB3BCBB}" type="datetimeFigureOut">
              <a:rPr lang="en-CA" smtClean="0"/>
              <a:t>2020-02-21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A6753D2-0077-434D-B551-80CF583C573E}" type="slidenum">
              <a:rPr lang="en-CA" smtClean="0"/>
              <a:t>‹#›</a:t>
            </a:fld>
            <a:endParaRPr lang="en-CA"/>
          </a:p>
        </p:txBody>
      </p:sp>
    </p:spTree>
    <p:extLst>
      <p:ext uri="{BB962C8B-B14F-4D97-AF65-F5344CB8AC3E}">
        <p14:creationId xmlns:p14="http://schemas.microsoft.com/office/powerpoint/2010/main" val="21820427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967228"/>
            <a:ext cx="7315200" cy="400110"/>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C7F85D4A-677C-4C69-BE56-E15A3D35D672}" type="slidenum">
              <a:rPr lang="en-AU" altLang="en-US" smtClean="0"/>
              <a:pPr>
                <a:defRPr/>
              </a:pPr>
              <a:t>‹#›</a:t>
            </a:fld>
            <a:endParaRPr lang="en-AU" altLang="en-US"/>
          </a:p>
        </p:txBody>
      </p:sp>
    </p:spTree>
    <p:extLst>
      <p:ext uri="{BB962C8B-B14F-4D97-AF65-F5344CB8AC3E}">
        <p14:creationId xmlns:p14="http://schemas.microsoft.com/office/powerpoint/2010/main" val="2787604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7312A556-3B28-455D-B3E4-5B2C8F095779}" type="slidenum">
              <a:rPr lang="en-AU" altLang="en-US" smtClean="0"/>
              <a:pPr>
                <a:defRPr/>
              </a:pPr>
              <a:t>‹#›</a:t>
            </a:fld>
            <a:endParaRPr lang="en-AU" altLang="en-US"/>
          </a:p>
        </p:txBody>
      </p:sp>
    </p:spTree>
    <p:extLst>
      <p:ext uri="{BB962C8B-B14F-4D97-AF65-F5344CB8AC3E}">
        <p14:creationId xmlns:p14="http://schemas.microsoft.com/office/powerpoint/2010/main" val="2322323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4218" y="146050"/>
            <a:ext cx="1538883"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2284" y="146050"/>
            <a:ext cx="8068733"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81818A1E-C823-4CB2-A79C-A020BCFA476A}" type="slidenum">
              <a:rPr lang="en-AU" altLang="en-US" smtClean="0"/>
              <a:pPr>
                <a:defRPr/>
              </a:pPr>
              <a:t>‹#›</a:t>
            </a:fld>
            <a:endParaRPr lang="en-AU" altLang="en-US"/>
          </a:p>
        </p:txBody>
      </p:sp>
    </p:spTree>
    <p:extLst>
      <p:ext uri="{BB962C8B-B14F-4D97-AF65-F5344CB8AC3E}">
        <p14:creationId xmlns:p14="http://schemas.microsoft.com/office/powerpoint/2010/main" val="25386488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2284" y="146050"/>
            <a:ext cx="11013016" cy="762000"/>
          </a:xfrm>
        </p:spPr>
        <p:txBody>
          <a:bodyPr/>
          <a:lstStyle/>
          <a:p>
            <a:r>
              <a:rPr lang="en-US"/>
              <a:t>Click to edit Master title style</a:t>
            </a:r>
          </a:p>
        </p:txBody>
      </p:sp>
      <p:sp>
        <p:nvSpPr>
          <p:cNvPr id="3" name="Content Placeholder 2"/>
          <p:cNvSpPr>
            <a:spLocks noGrp="1"/>
          </p:cNvSpPr>
          <p:nvPr>
            <p:ph sz="half" idx="1"/>
          </p:nvPr>
        </p:nvSpPr>
        <p:spPr>
          <a:xfrm>
            <a:off x="912285" y="1125538"/>
            <a:ext cx="5412316"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27800" y="1125538"/>
            <a:ext cx="541231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A21A899D-D3D3-4B94-9124-8A1A5C65AA44}" type="slidenum">
              <a:rPr lang="en-AU" altLang="en-US" smtClean="0"/>
              <a:pPr>
                <a:defRPr/>
              </a:pPr>
              <a:t>‹#›</a:t>
            </a:fld>
            <a:endParaRPr lang="en-AU" altLang="en-US"/>
          </a:p>
        </p:txBody>
      </p:sp>
    </p:spTree>
    <p:extLst>
      <p:ext uri="{BB962C8B-B14F-4D97-AF65-F5344CB8AC3E}">
        <p14:creationId xmlns:p14="http://schemas.microsoft.com/office/powerpoint/2010/main" val="2395851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2284" y="146050"/>
            <a:ext cx="11013016" cy="762000"/>
          </a:xfrm>
        </p:spPr>
        <p:txBody>
          <a:bodyPr/>
          <a:lstStyle/>
          <a:p>
            <a:r>
              <a:rPr lang="en-US"/>
              <a:t>Click to edit Master title style</a:t>
            </a:r>
          </a:p>
        </p:txBody>
      </p:sp>
      <p:sp>
        <p:nvSpPr>
          <p:cNvPr id="3" name="Text Placeholder 2"/>
          <p:cNvSpPr>
            <a:spLocks noGrp="1"/>
          </p:cNvSpPr>
          <p:nvPr>
            <p:ph type="body" sz="half" idx="1"/>
          </p:nvPr>
        </p:nvSpPr>
        <p:spPr>
          <a:xfrm>
            <a:off x="912285" y="1125538"/>
            <a:ext cx="5412316"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7800" y="1125538"/>
            <a:ext cx="541231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827C1419-8AC3-4DFD-81BB-82F234A3E08A}" type="slidenum">
              <a:rPr lang="en-AU" altLang="en-US" smtClean="0"/>
              <a:pPr>
                <a:defRPr/>
              </a:pPr>
              <a:t>‹#›</a:t>
            </a:fld>
            <a:endParaRPr lang="en-AU" altLang="en-US"/>
          </a:p>
        </p:txBody>
      </p:sp>
    </p:spTree>
    <p:extLst>
      <p:ext uri="{BB962C8B-B14F-4D97-AF65-F5344CB8AC3E}">
        <p14:creationId xmlns:p14="http://schemas.microsoft.com/office/powerpoint/2010/main" val="23537782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12284" y="146050"/>
            <a:ext cx="11013016" cy="762000"/>
          </a:xfrm>
        </p:spPr>
        <p:txBody>
          <a:bodyPr/>
          <a:lstStyle/>
          <a:p>
            <a:r>
              <a:rPr lang="en-US"/>
              <a:t>Click to edit Master title style</a:t>
            </a:r>
          </a:p>
        </p:txBody>
      </p:sp>
      <p:sp>
        <p:nvSpPr>
          <p:cNvPr id="3" name="Text Placeholder 2"/>
          <p:cNvSpPr>
            <a:spLocks noGrp="1"/>
          </p:cNvSpPr>
          <p:nvPr>
            <p:ph type="body" sz="half" idx="1"/>
          </p:nvPr>
        </p:nvSpPr>
        <p:spPr>
          <a:xfrm>
            <a:off x="912285" y="1125539"/>
            <a:ext cx="11027833"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2285" y="3757614"/>
            <a:ext cx="11027833"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89DF4069-FC04-4B70-B722-23FF3CACBFAD}" type="slidenum">
              <a:rPr lang="en-AU" altLang="en-US" smtClean="0"/>
              <a:pPr>
                <a:defRPr/>
              </a:pPr>
              <a:t>‹#›</a:t>
            </a:fld>
            <a:endParaRPr lang="en-AU" altLang="en-US"/>
          </a:p>
        </p:txBody>
      </p:sp>
    </p:spTree>
    <p:extLst>
      <p:ext uri="{BB962C8B-B14F-4D97-AF65-F5344CB8AC3E}">
        <p14:creationId xmlns:p14="http://schemas.microsoft.com/office/powerpoint/2010/main" val="93834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0CC94A-49E1-4542-80C4-EF575DB3BCBB}" type="datetimeFigureOut">
              <a:rPr lang="en-CA" smtClean="0"/>
              <a:t>2020-02-21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A6753D2-0077-434D-B551-80CF583C573E}" type="slidenum">
              <a:rPr lang="en-CA" smtClean="0"/>
              <a:t>‹#›</a:t>
            </a:fld>
            <a:endParaRPr lang="en-CA"/>
          </a:p>
        </p:txBody>
      </p:sp>
    </p:spTree>
    <p:extLst>
      <p:ext uri="{BB962C8B-B14F-4D97-AF65-F5344CB8AC3E}">
        <p14:creationId xmlns:p14="http://schemas.microsoft.com/office/powerpoint/2010/main" val="2461009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0D0CC94A-49E1-4542-80C4-EF575DB3BCBB}" type="datetimeFigureOut">
              <a:rPr lang="en-CA" smtClean="0"/>
              <a:t>2020-02-21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A6753D2-0077-434D-B551-80CF583C573E}" type="slidenum">
              <a:rPr lang="en-CA" smtClean="0"/>
              <a:t>‹#›</a:t>
            </a:fld>
            <a:endParaRPr lang="en-CA"/>
          </a:p>
        </p:txBody>
      </p:sp>
    </p:spTree>
    <p:extLst>
      <p:ext uri="{BB962C8B-B14F-4D97-AF65-F5344CB8AC3E}">
        <p14:creationId xmlns:p14="http://schemas.microsoft.com/office/powerpoint/2010/main" val="1847770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0D0CC94A-49E1-4542-80C4-EF575DB3BCBB}" type="datetimeFigureOut">
              <a:rPr lang="en-CA" smtClean="0"/>
              <a:t>2020-02-21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A6753D2-0077-434D-B551-80CF583C573E}" type="slidenum">
              <a:rPr lang="en-CA" smtClean="0"/>
              <a:t>‹#›</a:t>
            </a:fld>
            <a:endParaRPr lang="en-CA"/>
          </a:p>
        </p:txBody>
      </p:sp>
    </p:spTree>
    <p:extLst>
      <p:ext uri="{BB962C8B-B14F-4D97-AF65-F5344CB8AC3E}">
        <p14:creationId xmlns:p14="http://schemas.microsoft.com/office/powerpoint/2010/main" val="1652996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0D0CC94A-49E1-4542-80C4-EF575DB3BCBB}" type="datetimeFigureOut">
              <a:rPr lang="en-CA" smtClean="0"/>
              <a:t>2020-02-21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A6753D2-0077-434D-B551-80CF583C573E}" type="slidenum">
              <a:rPr lang="en-CA" smtClean="0"/>
              <a:t>‹#›</a:t>
            </a:fld>
            <a:endParaRPr lang="en-CA"/>
          </a:p>
        </p:txBody>
      </p:sp>
    </p:spTree>
    <p:extLst>
      <p:ext uri="{BB962C8B-B14F-4D97-AF65-F5344CB8AC3E}">
        <p14:creationId xmlns:p14="http://schemas.microsoft.com/office/powerpoint/2010/main" val="1813689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0CC94A-49E1-4542-80C4-EF575DB3BCBB}" type="datetimeFigureOut">
              <a:rPr lang="en-CA" smtClean="0"/>
              <a:t>2020-02-21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A6753D2-0077-434D-B551-80CF583C573E}" type="slidenum">
              <a:rPr lang="en-CA" smtClean="0"/>
              <a:t>‹#›</a:t>
            </a:fld>
            <a:endParaRPr lang="en-CA"/>
          </a:p>
        </p:txBody>
      </p:sp>
    </p:spTree>
    <p:extLst>
      <p:ext uri="{BB962C8B-B14F-4D97-AF65-F5344CB8AC3E}">
        <p14:creationId xmlns:p14="http://schemas.microsoft.com/office/powerpoint/2010/main" val="3114700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0CC94A-49E1-4542-80C4-EF575DB3BCBB}" type="datetimeFigureOut">
              <a:rPr lang="en-CA" smtClean="0"/>
              <a:t>2020-02-21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A6753D2-0077-434D-B551-80CF583C573E}" type="slidenum">
              <a:rPr lang="en-CA" smtClean="0"/>
              <a:t>‹#›</a:t>
            </a:fld>
            <a:endParaRPr lang="en-CA"/>
          </a:p>
        </p:txBody>
      </p:sp>
    </p:spTree>
    <p:extLst>
      <p:ext uri="{BB962C8B-B14F-4D97-AF65-F5344CB8AC3E}">
        <p14:creationId xmlns:p14="http://schemas.microsoft.com/office/powerpoint/2010/main" val="851927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0CC94A-49E1-4542-80C4-EF575DB3BCBB}" type="datetimeFigureOut">
              <a:rPr lang="en-CA" smtClean="0"/>
              <a:t>2020-02-21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A6753D2-0077-434D-B551-80CF583C573E}" type="slidenum">
              <a:rPr lang="en-CA" smtClean="0"/>
              <a:t>‹#›</a:t>
            </a:fld>
            <a:endParaRPr lang="en-CA"/>
          </a:p>
        </p:txBody>
      </p:sp>
    </p:spTree>
    <p:extLst>
      <p:ext uri="{BB962C8B-B14F-4D97-AF65-F5344CB8AC3E}">
        <p14:creationId xmlns:p14="http://schemas.microsoft.com/office/powerpoint/2010/main" val="1502914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0CC94A-49E1-4542-80C4-EF575DB3BCBB}" type="datetimeFigureOut">
              <a:rPr lang="en-CA" smtClean="0"/>
              <a:t>2020-02-21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6753D2-0077-434D-B551-80CF583C573E}" type="slidenum">
              <a:rPr lang="en-CA" smtClean="0"/>
              <a:t>‹#›</a:t>
            </a:fld>
            <a:endParaRPr lang="en-CA"/>
          </a:p>
        </p:txBody>
      </p:sp>
    </p:spTree>
    <p:extLst>
      <p:ext uri="{BB962C8B-B14F-4D97-AF65-F5344CB8AC3E}">
        <p14:creationId xmlns:p14="http://schemas.microsoft.com/office/powerpoint/2010/main" val="692097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624417" y="260350"/>
            <a:ext cx="4868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027" name="Rectangle 3"/>
          <p:cNvSpPr>
            <a:spLocks noGrp="1" noChangeArrowheads="1"/>
          </p:cNvSpPr>
          <p:nvPr>
            <p:ph type="title"/>
          </p:nvPr>
        </p:nvSpPr>
        <p:spPr bwMode="auto">
          <a:xfrm>
            <a:off x="912284" y="146050"/>
            <a:ext cx="1101301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en-US"/>
              <a:t>Click to edit Master title style</a:t>
            </a:r>
          </a:p>
        </p:txBody>
      </p:sp>
      <p:sp>
        <p:nvSpPr>
          <p:cNvPr id="1028" name="Rectangle 4"/>
          <p:cNvSpPr>
            <a:spLocks noGrp="1" noChangeArrowheads="1"/>
          </p:cNvSpPr>
          <p:nvPr>
            <p:ph type="body" idx="1"/>
          </p:nvPr>
        </p:nvSpPr>
        <p:spPr bwMode="auto">
          <a:xfrm>
            <a:off x="912285" y="1125538"/>
            <a:ext cx="11027833"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294917" name="Rectangle 5"/>
          <p:cNvSpPr>
            <a:spLocks noGrp="1" noChangeArrowheads="1"/>
          </p:cNvSpPr>
          <p:nvPr>
            <p:ph type="ftr" sz="quarter" idx="3"/>
          </p:nvPr>
        </p:nvSpPr>
        <p:spPr bwMode="auto">
          <a:xfrm>
            <a:off x="2256367" y="6381751"/>
            <a:ext cx="9696451"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lvl1pPr>
          </a:lstStyle>
          <a:p>
            <a:pPr>
              <a:defRPr/>
            </a:pPr>
            <a:r>
              <a:rPr lang="en-AU" altLang="en-US"/>
              <a:t>Chapter 1 — Computer Abstractions and Technology — </a:t>
            </a:r>
            <a:fld id="{38F883C2-029D-4625-B9B5-B11A73F64937}" type="slidenum">
              <a:rPr lang="en-AU" altLang="en-US" smtClean="0"/>
              <a:pPr>
                <a:defRPr/>
              </a:pPr>
              <a:t>‹#›</a:t>
            </a:fld>
            <a:endParaRPr lang="en-AU" altLang="en-US"/>
          </a:p>
        </p:txBody>
      </p:sp>
      <p:sp>
        <p:nvSpPr>
          <p:cNvPr id="1030" name="Rectangle 7"/>
          <p:cNvSpPr>
            <a:spLocks noChangeArrowheads="1"/>
          </p:cNvSpPr>
          <p:nvPr/>
        </p:nvSpPr>
        <p:spPr bwMode="auto">
          <a:xfrm>
            <a:off x="334434" y="981075"/>
            <a:ext cx="11425767"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800"/>
          </a:p>
        </p:txBody>
      </p:sp>
      <p:pic>
        <p:nvPicPr>
          <p:cNvPr id="1031" name="Picture 7" descr="MK Logo.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6270625"/>
            <a:ext cx="21590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4919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hyperlink" Target="https://www.youtube.com/watch?v=9BnLbv6QYcA" TargetMode="Externa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33.w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34.wmf"/><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35.wmf"/><Relationship Id="rId4" Type="http://schemas.openxmlformats.org/officeDocument/2006/relationships/oleObject" Target="../embeddings/oleObject3.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6.wmf"/><Relationship Id="rId4" Type="http://schemas.openxmlformats.org/officeDocument/2006/relationships/oleObject" Target="../embeddings/oleObject4.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37.w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38.wmf"/><Relationship Id="rId4" Type="http://schemas.openxmlformats.org/officeDocument/2006/relationships/oleObject" Target="../embeddings/oleObject6.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40.w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39.wmf"/><Relationship Id="rId4" Type="http://schemas.openxmlformats.org/officeDocument/2006/relationships/oleObject" Target="../embeddings/oleObject7.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41.wmf"/><Relationship Id="rId4" Type="http://schemas.openxmlformats.org/officeDocument/2006/relationships/oleObject" Target="../embeddings/oleObject9.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oleObject" Target="../embeddings/oleObject10.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vmlDrawing" Target="../drawings/vmlDrawing10.vml"/><Relationship Id="rId5" Type="http://schemas.openxmlformats.org/officeDocument/2006/relationships/image" Target="../media/image44.wmf"/><Relationship Id="rId4" Type="http://schemas.openxmlformats.org/officeDocument/2006/relationships/oleObject" Target="../embeddings/oleObject11.bin"/></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vmlDrawing" Target="../drawings/vmlDrawing11.vml"/><Relationship Id="rId5" Type="http://schemas.openxmlformats.org/officeDocument/2006/relationships/image" Target="../media/image46.wmf"/><Relationship Id="rId4" Type="http://schemas.openxmlformats.org/officeDocument/2006/relationships/oleObject" Target="../embeddings/oleObject12.bin"/></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48.wmf"/><Relationship Id="rId4" Type="http://schemas.openxmlformats.org/officeDocument/2006/relationships/oleObject" Target="../embeddings/oleObject13.bin"/></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52.w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15.bin"/><Relationship Id="rId5" Type="http://schemas.openxmlformats.org/officeDocument/2006/relationships/image" Target="../media/image51.wmf"/><Relationship Id="rId4" Type="http://schemas.openxmlformats.org/officeDocument/2006/relationships/oleObject" Target="../embeddings/oleObject14.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vmlDrawing" Target="../drawings/vmlDrawing14.vml"/><Relationship Id="rId5" Type="http://schemas.openxmlformats.org/officeDocument/2006/relationships/image" Target="../media/image53.wmf"/><Relationship Id="rId4" Type="http://schemas.openxmlformats.org/officeDocument/2006/relationships/oleObject" Target="../embeddings/oleObject16.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java.com/en/" TargetMode="External"/><Relationship Id="rId2" Type="http://schemas.openxmlformats.org/officeDocument/2006/relationships/hyperlink" Target="http://courses.missouristate.edu/KenVollmar/mars/download.ht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Organization</a:t>
            </a:r>
          </a:p>
        </p:txBody>
      </p:sp>
      <p:sp>
        <p:nvSpPr>
          <p:cNvPr id="3" name="Subtitle 2"/>
          <p:cNvSpPr>
            <a:spLocks noGrp="1"/>
          </p:cNvSpPr>
          <p:nvPr>
            <p:ph type="subTitle" idx="1"/>
          </p:nvPr>
        </p:nvSpPr>
        <p:spPr/>
        <p:txBody>
          <a:bodyPr/>
          <a:lstStyle/>
          <a:p>
            <a:r>
              <a:rPr lang="en-CA" dirty="0"/>
              <a:t>COIS 2300H</a:t>
            </a:r>
          </a:p>
          <a:p>
            <a:endParaRPr lang="en-CA" dirty="0"/>
          </a:p>
          <a:p>
            <a:r>
              <a:rPr lang="en-CA" dirty="0"/>
              <a:t>Brian Srivastava </a:t>
            </a:r>
          </a:p>
        </p:txBody>
      </p:sp>
    </p:spTree>
    <p:extLst>
      <p:ext uri="{BB962C8B-B14F-4D97-AF65-F5344CB8AC3E}">
        <p14:creationId xmlns:p14="http://schemas.microsoft.com/office/powerpoint/2010/main" val="3993327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Java</a:t>
            </a:r>
          </a:p>
        </p:txBody>
      </p:sp>
      <p:sp>
        <p:nvSpPr>
          <p:cNvPr id="3" name="Content Placeholder 2"/>
          <p:cNvSpPr>
            <a:spLocks noGrp="1"/>
          </p:cNvSpPr>
          <p:nvPr>
            <p:ph idx="1"/>
          </p:nvPr>
        </p:nvSpPr>
        <p:spPr/>
        <p:txBody>
          <a:bodyPr/>
          <a:lstStyle/>
          <a:p>
            <a:r>
              <a:rPr lang="en-CA" dirty="0"/>
              <a:t>Java is horrible, I know, sorry.</a:t>
            </a:r>
          </a:p>
          <a:p>
            <a:endParaRPr lang="en-CA" dirty="0"/>
          </a:p>
          <a:p>
            <a:r>
              <a:rPr lang="en-CA" dirty="0"/>
              <a:t>Always install java updates, if it breaks Mars, well then we’ll find another plan.  </a:t>
            </a:r>
          </a:p>
          <a:p>
            <a:endParaRPr lang="en-CA" dirty="0"/>
          </a:p>
          <a:p>
            <a:r>
              <a:rPr lang="en-CA" dirty="0"/>
              <a:t>DO NOT LEAVE UNPATCHED JAVA RUNNING ON YOUR MACHINE</a:t>
            </a:r>
          </a:p>
        </p:txBody>
      </p:sp>
    </p:spTree>
    <p:extLst>
      <p:ext uri="{BB962C8B-B14F-4D97-AF65-F5344CB8AC3E}">
        <p14:creationId xmlns:p14="http://schemas.microsoft.com/office/powerpoint/2010/main" val="2534009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4k vs 1080</a:t>
            </a:r>
          </a:p>
        </p:txBody>
      </p:sp>
      <p:sp>
        <p:nvSpPr>
          <p:cNvPr id="3" name="Content Placeholder 2"/>
          <p:cNvSpPr>
            <a:spLocks noGrp="1"/>
          </p:cNvSpPr>
          <p:nvPr>
            <p:ph idx="1"/>
          </p:nvPr>
        </p:nvSpPr>
        <p:spPr/>
        <p:txBody>
          <a:bodyPr/>
          <a:lstStyle/>
          <a:p>
            <a:r>
              <a:rPr lang="en-CA" dirty="0"/>
              <a:t>Oh and Mars sucks at 4k unless you use Java 9</a:t>
            </a:r>
          </a:p>
          <a:p>
            <a:pPr marL="0" indent="0">
              <a:buNone/>
            </a:pPr>
            <a:endParaRPr lang="en-CA" dirty="0"/>
          </a:p>
          <a:p>
            <a:r>
              <a:rPr lang="en-CA" dirty="0"/>
              <a:t>It works, it’s just that the menu’s and text are absurdly tiny. </a:t>
            </a:r>
          </a:p>
          <a:p>
            <a:endParaRPr lang="en-CA" dirty="0"/>
          </a:p>
        </p:txBody>
      </p:sp>
    </p:spTree>
    <p:extLst>
      <p:ext uri="{BB962C8B-B14F-4D97-AF65-F5344CB8AC3E}">
        <p14:creationId xmlns:p14="http://schemas.microsoft.com/office/powerpoint/2010/main" val="1722131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Evaluations</a:t>
            </a:r>
          </a:p>
        </p:txBody>
      </p:sp>
      <p:sp>
        <p:nvSpPr>
          <p:cNvPr id="7" name="TextBox 6"/>
          <p:cNvSpPr txBox="1"/>
          <p:nvPr/>
        </p:nvSpPr>
        <p:spPr>
          <a:xfrm>
            <a:off x="302215" y="5475565"/>
            <a:ext cx="11344759" cy="923330"/>
          </a:xfrm>
          <a:prstGeom prst="rect">
            <a:avLst/>
          </a:prstGeom>
          <a:noFill/>
        </p:spPr>
        <p:txBody>
          <a:bodyPr wrap="square" rtlCol="0">
            <a:spAutoFit/>
          </a:bodyPr>
          <a:lstStyle/>
          <a:p>
            <a:r>
              <a:rPr lang="en-CA" dirty="0"/>
              <a:t>Note, these dates may get moved back a bit (not the mid term), because it might be tricky to do everything you need to on time for A1 and A2.  </a:t>
            </a:r>
          </a:p>
          <a:p>
            <a:r>
              <a:rPr lang="en-CA" dirty="0"/>
              <a:t>Labs are due one week after the lab</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57713236"/>
              </p:ext>
            </p:extLst>
          </p:nvPr>
        </p:nvGraphicFramePr>
        <p:xfrm>
          <a:off x="875653" y="1445846"/>
          <a:ext cx="10197885" cy="3954584"/>
        </p:xfrm>
        <a:graphic>
          <a:graphicData uri="http://schemas.openxmlformats.org/drawingml/2006/table">
            <a:tbl>
              <a:tblPr firstRow="1" firstCol="1" lastRow="1" lastCol="1" bandRow="1" bandCol="1">
                <a:tableStyleId>{5940675A-B579-460E-94D1-54222C63F5DA}</a:tableStyleId>
              </a:tblPr>
              <a:tblGrid>
                <a:gridCol w="5883395">
                  <a:extLst>
                    <a:ext uri="{9D8B030D-6E8A-4147-A177-3AD203B41FA5}">
                      <a16:colId xmlns:a16="http://schemas.microsoft.com/office/drawing/2014/main" val="624778222"/>
                    </a:ext>
                  </a:extLst>
                </a:gridCol>
                <a:gridCol w="1961132">
                  <a:extLst>
                    <a:ext uri="{9D8B030D-6E8A-4147-A177-3AD203B41FA5}">
                      <a16:colId xmlns:a16="http://schemas.microsoft.com/office/drawing/2014/main" val="4137448832"/>
                    </a:ext>
                  </a:extLst>
                </a:gridCol>
                <a:gridCol w="2353358">
                  <a:extLst>
                    <a:ext uri="{9D8B030D-6E8A-4147-A177-3AD203B41FA5}">
                      <a16:colId xmlns:a16="http://schemas.microsoft.com/office/drawing/2014/main" val="3746329516"/>
                    </a:ext>
                  </a:extLst>
                </a:gridCol>
              </a:tblGrid>
              <a:tr h="494323">
                <a:tc>
                  <a:txBody>
                    <a:bodyPr/>
                    <a:lstStyle/>
                    <a:p>
                      <a:pPr>
                        <a:spcAft>
                          <a:spcPts val="0"/>
                        </a:spcAft>
                      </a:pPr>
                      <a:r>
                        <a:rPr lang="en-GB" sz="2800">
                          <a:effectLst/>
                        </a:rPr>
                        <a:t>Type of Assignment  </a:t>
                      </a:r>
                      <a:endParaRPr lang="en-CA" sz="2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GB" sz="2800">
                          <a:effectLst/>
                        </a:rPr>
                        <a:t>Weighting</a:t>
                      </a:r>
                      <a:endParaRPr lang="en-CA" sz="28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GB" sz="2800" dirty="0">
                          <a:effectLst/>
                        </a:rPr>
                        <a:t>Due Date</a:t>
                      </a:r>
                    </a:p>
                  </a:txBody>
                  <a:tcPr marL="68580" marR="68580" marT="0" marB="0"/>
                </a:tc>
                <a:extLst>
                  <a:ext uri="{0D108BD9-81ED-4DB2-BD59-A6C34878D82A}">
                    <a16:rowId xmlns:a16="http://schemas.microsoft.com/office/drawing/2014/main" val="2234309994"/>
                  </a:ext>
                </a:extLst>
              </a:tr>
              <a:tr h="494323">
                <a:tc>
                  <a:txBody>
                    <a:bodyPr/>
                    <a:lstStyle/>
                    <a:p>
                      <a:pPr>
                        <a:spcAft>
                          <a:spcPts val="0"/>
                        </a:spcAft>
                        <a:tabLst>
                          <a:tab pos="971550" algn="l"/>
                        </a:tabLst>
                      </a:pPr>
                      <a:r>
                        <a:rPr lang="en-CA" sz="2800" dirty="0">
                          <a:effectLst/>
                          <a:latin typeface="Times New Roman" panose="02020603050405020304" pitchFamily="18" charset="0"/>
                          <a:ea typeface="Times New Roman" panose="02020603050405020304" pitchFamily="18" charset="0"/>
                        </a:rPr>
                        <a:t>Labs (10 of 12)</a:t>
                      </a:r>
                    </a:p>
                  </a:txBody>
                  <a:tcPr marL="68580" marR="68580" marT="0" marB="0"/>
                </a:tc>
                <a:tc>
                  <a:txBody>
                    <a:bodyPr/>
                    <a:lstStyle/>
                    <a:p>
                      <a:pPr algn="ctr">
                        <a:spcAft>
                          <a:spcPts val="0"/>
                        </a:spcAft>
                      </a:pPr>
                      <a:r>
                        <a:rPr lang="en-CA" sz="2800" dirty="0">
                          <a:effectLst/>
                          <a:latin typeface="Times New Roman" panose="02020603050405020304" pitchFamily="18" charset="0"/>
                          <a:ea typeface="Times New Roman" panose="02020603050405020304" pitchFamily="18" charset="0"/>
                        </a:rPr>
                        <a:t>10</a:t>
                      </a:r>
                    </a:p>
                  </a:txBody>
                  <a:tcPr marL="68580" marR="68580" marT="0" marB="0"/>
                </a:tc>
                <a:tc>
                  <a:txBody>
                    <a:bodyPr/>
                    <a:lstStyle/>
                    <a:p>
                      <a:pPr>
                        <a:spcAft>
                          <a:spcPts val="0"/>
                        </a:spcAft>
                      </a:pPr>
                      <a:r>
                        <a:rPr lang="en-CA" sz="2800" dirty="0">
                          <a:effectLst/>
                          <a:latin typeface="Times New Roman" panose="02020603050405020304" pitchFamily="18" charset="0"/>
                          <a:ea typeface="Times New Roman" panose="02020603050405020304" pitchFamily="18" charset="0"/>
                        </a:rPr>
                        <a:t>Weekly</a:t>
                      </a:r>
                    </a:p>
                  </a:txBody>
                  <a:tcPr marL="68580" marR="68580" marT="0" marB="0"/>
                </a:tc>
                <a:extLst>
                  <a:ext uri="{0D108BD9-81ED-4DB2-BD59-A6C34878D82A}">
                    <a16:rowId xmlns:a16="http://schemas.microsoft.com/office/drawing/2014/main" val="2771729621"/>
                  </a:ext>
                </a:extLst>
              </a:tr>
              <a:tr h="494323">
                <a:tc>
                  <a:txBody>
                    <a:bodyPr/>
                    <a:lstStyle/>
                    <a:p>
                      <a:pPr>
                        <a:spcAft>
                          <a:spcPts val="0"/>
                        </a:spcAft>
                        <a:tabLst>
                          <a:tab pos="971550" algn="l"/>
                        </a:tabLst>
                      </a:pPr>
                      <a:r>
                        <a:rPr lang="en-GB" sz="2800" dirty="0">
                          <a:effectLst/>
                        </a:rPr>
                        <a:t>Assignment 1</a:t>
                      </a:r>
                      <a:endParaRPr lang="en-CA"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GB" sz="2800">
                          <a:effectLst/>
                        </a:rPr>
                        <a:t>10</a:t>
                      </a:r>
                      <a:endParaRPr lang="en-CA" sz="28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CA" sz="2800" dirty="0">
                          <a:effectLst/>
                          <a:latin typeface="Times New Roman" panose="02020603050405020304" pitchFamily="18" charset="0"/>
                          <a:ea typeface="Times New Roman" panose="02020603050405020304" pitchFamily="18" charset="0"/>
                        </a:rPr>
                        <a:t>Jan 24</a:t>
                      </a:r>
                    </a:p>
                  </a:txBody>
                  <a:tcPr marL="68580" marR="68580" marT="0" marB="0"/>
                </a:tc>
                <a:extLst>
                  <a:ext uri="{0D108BD9-81ED-4DB2-BD59-A6C34878D82A}">
                    <a16:rowId xmlns:a16="http://schemas.microsoft.com/office/drawing/2014/main" val="3768162376"/>
                  </a:ext>
                </a:extLst>
              </a:tr>
              <a:tr h="494323">
                <a:tc>
                  <a:txBody>
                    <a:bodyPr/>
                    <a:lstStyle/>
                    <a:p>
                      <a:pPr>
                        <a:spcAft>
                          <a:spcPts val="0"/>
                        </a:spcAft>
                      </a:pPr>
                      <a:r>
                        <a:rPr lang="en-GB" sz="2800">
                          <a:effectLst/>
                        </a:rPr>
                        <a:t>Assignment 2</a:t>
                      </a:r>
                      <a:endParaRPr lang="en-CA" sz="2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GB" sz="2800" dirty="0">
                          <a:effectLst/>
                        </a:rPr>
                        <a:t>10</a:t>
                      </a:r>
                      <a:endParaRPr lang="en-CA"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CA" sz="2800" dirty="0">
                          <a:effectLst/>
                          <a:latin typeface="Times New Roman" panose="02020603050405020304" pitchFamily="18" charset="0"/>
                          <a:ea typeface="Times New Roman" panose="02020603050405020304" pitchFamily="18" charset="0"/>
                        </a:rPr>
                        <a:t>Feb 14</a:t>
                      </a:r>
                    </a:p>
                  </a:txBody>
                  <a:tcPr marL="68580" marR="68580" marT="0" marB="0"/>
                </a:tc>
                <a:extLst>
                  <a:ext uri="{0D108BD9-81ED-4DB2-BD59-A6C34878D82A}">
                    <a16:rowId xmlns:a16="http://schemas.microsoft.com/office/drawing/2014/main" val="3629532428"/>
                  </a:ext>
                </a:extLst>
              </a:tr>
              <a:tr h="494323">
                <a:tc>
                  <a:txBody>
                    <a:bodyPr/>
                    <a:lstStyle/>
                    <a:p>
                      <a:pPr>
                        <a:spcAft>
                          <a:spcPts val="0"/>
                        </a:spcAft>
                      </a:pPr>
                      <a:r>
                        <a:rPr lang="en-GB" sz="2800">
                          <a:effectLst/>
                        </a:rPr>
                        <a:t>Midterm Examination</a:t>
                      </a:r>
                      <a:endParaRPr lang="en-CA" sz="2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GB" sz="2800" dirty="0">
                          <a:effectLst/>
                        </a:rPr>
                        <a:t>20</a:t>
                      </a:r>
                      <a:endParaRPr lang="en-CA"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CA" sz="2800" dirty="0">
                          <a:effectLst/>
                          <a:latin typeface="Times New Roman" panose="02020603050405020304" pitchFamily="18" charset="0"/>
                          <a:ea typeface="Times New Roman" panose="02020603050405020304" pitchFamily="18" charset="0"/>
                        </a:rPr>
                        <a:t>Feb 25 in Class</a:t>
                      </a:r>
                    </a:p>
                  </a:txBody>
                  <a:tcPr marL="68580" marR="68580" marT="0" marB="0"/>
                </a:tc>
                <a:extLst>
                  <a:ext uri="{0D108BD9-81ED-4DB2-BD59-A6C34878D82A}">
                    <a16:rowId xmlns:a16="http://schemas.microsoft.com/office/drawing/2014/main" val="1858760434"/>
                  </a:ext>
                </a:extLst>
              </a:tr>
              <a:tr h="494323">
                <a:tc>
                  <a:txBody>
                    <a:bodyPr/>
                    <a:lstStyle/>
                    <a:p>
                      <a:pPr>
                        <a:spcAft>
                          <a:spcPts val="0"/>
                        </a:spcAft>
                      </a:pPr>
                      <a:r>
                        <a:rPr lang="en-GB" sz="2800">
                          <a:effectLst/>
                        </a:rPr>
                        <a:t>Assignment 3</a:t>
                      </a:r>
                      <a:endParaRPr lang="en-CA" sz="2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GB" sz="2800" dirty="0">
                          <a:effectLst/>
                        </a:rPr>
                        <a:t>10</a:t>
                      </a:r>
                      <a:endParaRPr lang="en-CA"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CA" sz="2800" dirty="0">
                          <a:effectLst/>
                          <a:latin typeface="Times New Roman" panose="02020603050405020304" pitchFamily="18" charset="0"/>
                          <a:ea typeface="Times New Roman" panose="02020603050405020304" pitchFamily="18" charset="0"/>
                        </a:rPr>
                        <a:t>March 17</a:t>
                      </a:r>
                    </a:p>
                  </a:txBody>
                  <a:tcPr marL="68580" marR="68580" marT="0" marB="0"/>
                </a:tc>
                <a:extLst>
                  <a:ext uri="{0D108BD9-81ED-4DB2-BD59-A6C34878D82A}">
                    <a16:rowId xmlns:a16="http://schemas.microsoft.com/office/drawing/2014/main" val="80382653"/>
                  </a:ext>
                </a:extLst>
              </a:tr>
              <a:tr h="494323">
                <a:tc>
                  <a:txBody>
                    <a:bodyPr/>
                    <a:lstStyle/>
                    <a:p>
                      <a:pPr>
                        <a:spcAft>
                          <a:spcPts val="0"/>
                        </a:spcAft>
                      </a:pPr>
                      <a:r>
                        <a:rPr lang="en-GB" sz="2800" dirty="0">
                          <a:effectLst/>
                        </a:rPr>
                        <a:t>Assignment 4</a:t>
                      </a:r>
                      <a:endParaRPr lang="en-CA"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GB" sz="2800" dirty="0">
                          <a:effectLst/>
                        </a:rPr>
                        <a:t>10</a:t>
                      </a:r>
                      <a:endParaRPr lang="en-CA"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CA" sz="2800" dirty="0">
                          <a:effectLst/>
                          <a:latin typeface="Times New Roman" panose="02020603050405020304" pitchFamily="18" charset="0"/>
                          <a:ea typeface="Times New Roman" panose="02020603050405020304" pitchFamily="18" charset="0"/>
                        </a:rPr>
                        <a:t>April 6th</a:t>
                      </a:r>
                    </a:p>
                  </a:txBody>
                  <a:tcPr marL="68580" marR="68580" marT="0" marB="0"/>
                </a:tc>
                <a:extLst>
                  <a:ext uri="{0D108BD9-81ED-4DB2-BD59-A6C34878D82A}">
                    <a16:rowId xmlns:a16="http://schemas.microsoft.com/office/drawing/2014/main" val="1310418920"/>
                  </a:ext>
                </a:extLst>
              </a:tr>
              <a:tr h="494323">
                <a:tc>
                  <a:txBody>
                    <a:bodyPr/>
                    <a:lstStyle/>
                    <a:p>
                      <a:pPr>
                        <a:spcAft>
                          <a:spcPts val="0"/>
                        </a:spcAft>
                      </a:pPr>
                      <a:r>
                        <a:rPr lang="en-GB" sz="2800" dirty="0">
                          <a:effectLst/>
                        </a:rPr>
                        <a:t>Final Examination</a:t>
                      </a:r>
                      <a:endParaRPr lang="en-CA"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GB" sz="2800" dirty="0">
                          <a:effectLst/>
                        </a:rPr>
                        <a:t>30</a:t>
                      </a:r>
                      <a:endParaRPr lang="en-CA"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GB" sz="2800" dirty="0">
                          <a:effectLst/>
                        </a:rPr>
                        <a:t>TBA</a:t>
                      </a:r>
                      <a:endParaRPr lang="en-CA" sz="2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35215022"/>
                  </a:ext>
                </a:extLst>
              </a:tr>
            </a:tbl>
          </a:graphicData>
        </a:graphic>
      </p:graphicFrame>
    </p:spTree>
    <p:extLst>
      <p:ext uri="{BB962C8B-B14F-4D97-AF65-F5344CB8AC3E}">
        <p14:creationId xmlns:p14="http://schemas.microsoft.com/office/powerpoint/2010/main" val="627854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Academic Integrity</a:t>
            </a:r>
          </a:p>
        </p:txBody>
      </p:sp>
      <p:sp>
        <p:nvSpPr>
          <p:cNvPr id="3" name="Content Placeholder 2"/>
          <p:cNvSpPr>
            <a:spLocks noGrp="1"/>
          </p:cNvSpPr>
          <p:nvPr>
            <p:ph idx="1"/>
          </p:nvPr>
        </p:nvSpPr>
        <p:spPr/>
        <p:txBody>
          <a:bodyPr/>
          <a:lstStyle/>
          <a:p>
            <a:r>
              <a:rPr lang="en-CA" dirty="0"/>
              <a:t>Academic Integrity: Academic dishonesty, which includes plagiarism and cheating, is an extremely serious academic offence and carries penalties varying from a 0 grade on an assignment to expulsion from the University.  Definitions, penalties, and procedures for dealing with plagiarism and cheating are set out in Trent University’s Academic Integrity Policy. You have a responsibility to educate yourself – unfamiliarity with the policy is not an excuse. You are strongly encouraged to visit Trent’s Academic Integrity website to learn more: www.trentu.ca/academicintegrity. </a:t>
            </a:r>
          </a:p>
        </p:txBody>
      </p:sp>
    </p:spTree>
    <p:extLst>
      <p:ext uri="{BB962C8B-B14F-4D97-AF65-F5344CB8AC3E}">
        <p14:creationId xmlns:p14="http://schemas.microsoft.com/office/powerpoint/2010/main" val="338376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Lateness (Officially)… </a:t>
            </a:r>
          </a:p>
        </p:txBody>
      </p:sp>
      <p:sp>
        <p:nvSpPr>
          <p:cNvPr id="3" name="Content Placeholder 2"/>
          <p:cNvSpPr>
            <a:spLocks noGrp="1"/>
          </p:cNvSpPr>
          <p:nvPr>
            <p:ph idx="1"/>
          </p:nvPr>
        </p:nvSpPr>
        <p:spPr/>
        <p:txBody>
          <a:bodyPr/>
          <a:lstStyle/>
          <a:p>
            <a:r>
              <a:rPr lang="en-GB" dirty="0"/>
              <a:t>Lateness:</a:t>
            </a:r>
            <a:r>
              <a:rPr lang="en-GB" b="1" dirty="0"/>
              <a:t>  </a:t>
            </a:r>
            <a:r>
              <a:rPr lang="en-CA" dirty="0"/>
              <a:t>10% per business day (i.e. any time on Saturday, Sunday or  Monday will all be the same one day 10% late). Assignments will not be accepted if they are more than one week late.  Extensions are possible if there is an emergency, or through arrangement with the instructor in advance.  Appropriate documentation supporting extensions is required (e.g. note from medical practitioner, SAS Office, or Counselling Centre).  Due dates will be adjusted if there are technical problems with Blackboard or labs providing support for the course.  </a:t>
            </a:r>
            <a:br>
              <a:rPr lang="en-CA" dirty="0"/>
            </a:br>
            <a:endParaRPr lang="en-CA" dirty="0"/>
          </a:p>
        </p:txBody>
      </p:sp>
    </p:spTree>
    <p:extLst>
      <p:ext uri="{BB962C8B-B14F-4D97-AF65-F5344CB8AC3E}">
        <p14:creationId xmlns:p14="http://schemas.microsoft.com/office/powerpoint/2010/main" val="4037236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Religious Accommodation</a:t>
            </a:r>
          </a:p>
        </p:txBody>
      </p:sp>
      <p:sp>
        <p:nvSpPr>
          <p:cNvPr id="3" name="Content Placeholder 2"/>
          <p:cNvSpPr>
            <a:spLocks noGrp="1"/>
          </p:cNvSpPr>
          <p:nvPr>
            <p:ph idx="1"/>
          </p:nvPr>
        </p:nvSpPr>
        <p:spPr/>
        <p:txBody>
          <a:bodyPr/>
          <a:lstStyle/>
          <a:p>
            <a:r>
              <a:rPr lang="en-CA" dirty="0"/>
              <a:t>Over the summer that needs to be arranged with the instructor</a:t>
            </a:r>
          </a:p>
          <a:p>
            <a:endParaRPr lang="en-CA" dirty="0"/>
          </a:p>
          <a:p>
            <a:r>
              <a:rPr lang="en-CA" dirty="0"/>
              <a:t>The regular term it’s about the 3</a:t>
            </a:r>
            <a:r>
              <a:rPr lang="en-CA" baseline="30000" dirty="0"/>
              <a:t>rd</a:t>
            </a:r>
            <a:r>
              <a:rPr lang="en-CA" dirty="0"/>
              <a:t> week in class you need to inform the registrar.  </a:t>
            </a:r>
          </a:p>
          <a:p>
            <a:endParaRPr lang="en-CA" dirty="0"/>
          </a:p>
        </p:txBody>
      </p:sp>
    </p:spTree>
    <p:extLst>
      <p:ext uri="{BB962C8B-B14F-4D97-AF65-F5344CB8AC3E}">
        <p14:creationId xmlns:p14="http://schemas.microsoft.com/office/powerpoint/2010/main" val="1160405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Access to Instruction</a:t>
            </a:r>
          </a:p>
        </p:txBody>
      </p:sp>
      <p:sp>
        <p:nvSpPr>
          <p:cNvPr id="3" name="Content Placeholder 2"/>
          <p:cNvSpPr>
            <a:spLocks noGrp="1"/>
          </p:cNvSpPr>
          <p:nvPr>
            <p:ph idx="1"/>
          </p:nvPr>
        </p:nvSpPr>
        <p:spPr/>
        <p:txBody>
          <a:bodyPr/>
          <a:lstStyle/>
          <a:p>
            <a:r>
              <a:rPr lang="en-US" b="1" dirty="0"/>
              <a:t>Access to Instruction: </a:t>
            </a:r>
            <a:r>
              <a:rPr lang="en-US" dirty="0"/>
              <a:t>It is Trent University's intent to create an inclusive learning environment. If a student has a disability and documentation from a regulated health care practitioner and feels that he/she may need accommodations to succeed in a course, the student should contact the Student Accessibility Services Office (SAS) at the respective campus as soon as possible.</a:t>
            </a:r>
            <a:endParaRPr lang="en-CA" dirty="0"/>
          </a:p>
          <a:p>
            <a:endParaRPr lang="en-CA" dirty="0"/>
          </a:p>
        </p:txBody>
      </p:sp>
    </p:spTree>
    <p:extLst>
      <p:ext uri="{BB962C8B-B14F-4D97-AF65-F5344CB8AC3E}">
        <p14:creationId xmlns:p14="http://schemas.microsoft.com/office/powerpoint/2010/main" val="276552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Course Outline</a:t>
            </a:r>
          </a:p>
        </p:txBody>
      </p:sp>
      <p:sp>
        <p:nvSpPr>
          <p:cNvPr id="7"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CA"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65296509"/>
              </p:ext>
            </p:extLst>
          </p:nvPr>
        </p:nvGraphicFramePr>
        <p:xfrm>
          <a:off x="838201" y="1553705"/>
          <a:ext cx="9793636" cy="4626240"/>
        </p:xfrm>
        <a:graphic>
          <a:graphicData uri="http://schemas.openxmlformats.org/drawingml/2006/table">
            <a:tbl>
              <a:tblPr firstRow="1" firstCol="1" bandRow="1">
                <a:tableStyleId>{5940675A-B579-460E-94D1-54222C63F5DA}</a:tableStyleId>
              </a:tblPr>
              <a:tblGrid>
                <a:gridCol w="5455747">
                  <a:extLst>
                    <a:ext uri="{9D8B030D-6E8A-4147-A177-3AD203B41FA5}">
                      <a16:colId xmlns:a16="http://schemas.microsoft.com/office/drawing/2014/main" val="296358365"/>
                    </a:ext>
                  </a:extLst>
                </a:gridCol>
                <a:gridCol w="4337889">
                  <a:extLst>
                    <a:ext uri="{9D8B030D-6E8A-4147-A177-3AD203B41FA5}">
                      <a16:colId xmlns:a16="http://schemas.microsoft.com/office/drawing/2014/main" val="1497198774"/>
                    </a:ext>
                  </a:extLst>
                </a:gridCol>
              </a:tblGrid>
              <a:tr h="462624">
                <a:tc>
                  <a:txBody>
                    <a:bodyPr/>
                    <a:lstStyle/>
                    <a:p>
                      <a:pPr marL="228600">
                        <a:spcAft>
                          <a:spcPts val="0"/>
                        </a:spcAft>
                      </a:pPr>
                      <a:r>
                        <a:rPr lang="en-GB" sz="2000">
                          <a:effectLst/>
                        </a:rPr>
                        <a:t>Lecture Topic</a:t>
                      </a:r>
                      <a:endParaRPr lang="en-CA"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8600">
                        <a:spcAft>
                          <a:spcPts val="0"/>
                        </a:spcAft>
                      </a:pPr>
                      <a:r>
                        <a:rPr lang="en-GB" sz="2000">
                          <a:effectLst/>
                        </a:rPr>
                        <a:t>Lab topic</a:t>
                      </a:r>
                      <a:endParaRPr lang="en-CA"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4585250"/>
                  </a:ext>
                </a:extLst>
              </a:tr>
              <a:tr h="462624">
                <a:tc>
                  <a:txBody>
                    <a:bodyPr/>
                    <a:lstStyle/>
                    <a:p>
                      <a:pPr marL="228600">
                        <a:spcAft>
                          <a:spcPts val="0"/>
                        </a:spcAft>
                      </a:pPr>
                      <a:r>
                        <a:rPr lang="en-GB" sz="2000">
                          <a:effectLst/>
                        </a:rPr>
                        <a:t>Introduction</a:t>
                      </a:r>
                      <a:endParaRPr lang="en-CA"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8600">
                        <a:spcAft>
                          <a:spcPts val="0"/>
                        </a:spcAft>
                      </a:pPr>
                      <a:r>
                        <a:rPr lang="en-GB" sz="2000" dirty="0">
                          <a:effectLst/>
                        </a:rPr>
                        <a:t>Intro To MIPS and MARS</a:t>
                      </a:r>
                      <a:endParaRPr lang="en-CA"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11557580"/>
                  </a:ext>
                </a:extLst>
              </a:tr>
              <a:tr h="462624">
                <a:tc>
                  <a:txBody>
                    <a:bodyPr/>
                    <a:lstStyle/>
                    <a:p>
                      <a:pPr marL="228600">
                        <a:spcAft>
                          <a:spcPts val="0"/>
                        </a:spcAft>
                      </a:pPr>
                      <a:r>
                        <a:rPr lang="en-GB" sz="2000">
                          <a:effectLst/>
                        </a:rPr>
                        <a:t>Assembly Programming (introduction)</a:t>
                      </a:r>
                      <a:endParaRPr lang="en-CA"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8600">
                        <a:spcAft>
                          <a:spcPts val="0"/>
                        </a:spcAft>
                      </a:pPr>
                      <a:r>
                        <a:rPr lang="en-GB" sz="2000" dirty="0">
                          <a:effectLst/>
                        </a:rPr>
                        <a:t>, </a:t>
                      </a:r>
                      <a:r>
                        <a:rPr lang="en-GB" sz="2000" dirty="0" err="1">
                          <a:effectLst/>
                        </a:rPr>
                        <a:t>mips</a:t>
                      </a:r>
                      <a:r>
                        <a:rPr lang="en-GB" sz="2000" dirty="0">
                          <a:effectLst/>
                        </a:rPr>
                        <a:t> instructions </a:t>
                      </a:r>
                      <a:endParaRPr lang="en-CA"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50415383"/>
                  </a:ext>
                </a:extLst>
              </a:tr>
              <a:tr h="462624">
                <a:tc>
                  <a:txBody>
                    <a:bodyPr/>
                    <a:lstStyle/>
                    <a:p>
                      <a:pPr marL="228600">
                        <a:spcAft>
                          <a:spcPts val="0"/>
                        </a:spcAft>
                      </a:pPr>
                      <a:r>
                        <a:rPr lang="en-GB" sz="2000">
                          <a:effectLst/>
                        </a:rPr>
                        <a:t>Arithmetic for computers</a:t>
                      </a:r>
                      <a:endParaRPr lang="en-CA"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8600">
                        <a:spcAft>
                          <a:spcPts val="0"/>
                        </a:spcAft>
                      </a:pPr>
                      <a:r>
                        <a:rPr lang="en-GB" sz="2000" dirty="0">
                          <a:effectLst/>
                        </a:rPr>
                        <a:t>first MIPS program that does anything</a:t>
                      </a:r>
                      <a:endParaRPr lang="en-CA"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14881396"/>
                  </a:ext>
                </a:extLst>
              </a:tr>
              <a:tr h="462624">
                <a:tc>
                  <a:txBody>
                    <a:bodyPr/>
                    <a:lstStyle/>
                    <a:p>
                      <a:pPr marL="228600">
                        <a:spcAft>
                          <a:spcPts val="0"/>
                        </a:spcAft>
                      </a:pPr>
                      <a:r>
                        <a:rPr lang="en-GB" sz="2000">
                          <a:effectLst/>
                        </a:rPr>
                        <a:t>Logical Design of a Processor</a:t>
                      </a:r>
                      <a:endParaRPr lang="en-CA"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8600">
                        <a:spcAft>
                          <a:spcPts val="0"/>
                        </a:spcAft>
                      </a:pPr>
                      <a:r>
                        <a:rPr lang="en-GB" sz="2000" dirty="0">
                          <a:effectLst/>
                        </a:rPr>
                        <a:t>Procedure calls, recursion</a:t>
                      </a:r>
                      <a:endParaRPr lang="en-CA"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79020597"/>
                  </a:ext>
                </a:extLst>
              </a:tr>
              <a:tr h="462624">
                <a:tc>
                  <a:txBody>
                    <a:bodyPr/>
                    <a:lstStyle/>
                    <a:p>
                      <a:pPr marL="228600">
                        <a:spcAft>
                          <a:spcPts val="0"/>
                        </a:spcAft>
                      </a:pPr>
                      <a:r>
                        <a:rPr lang="en-GB" sz="2000">
                          <a:effectLst/>
                        </a:rPr>
                        <a:t>Memory Hierarchy (cache)</a:t>
                      </a:r>
                      <a:endParaRPr lang="en-CA"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8600">
                        <a:spcAft>
                          <a:spcPts val="0"/>
                        </a:spcAft>
                      </a:pPr>
                      <a:r>
                        <a:rPr lang="en-GB" sz="2000" dirty="0">
                          <a:effectLst/>
                        </a:rPr>
                        <a:t>Arithmetic</a:t>
                      </a:r>
                      <a:endParaRPr lang="en-CA"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00173277"/>
                  </a:ext>
                </a:extLst>
              </a:tr>
              <a:tr h="462624">
                <a:tc>
                  <a:txBody>
                    <a:bodyPr/>
                    <a:lstStyle/>
                    <a:p>
                      <a:pPr marL="228600">
                        <a:spcAft>
                          <a:spcPts val="0"/>
                        </a:spcAft>
                      </a:pPr>
                      <a:r>
                        <a:rPr lang="en-GB" sz="2000">
                          <a:effectLst/>
                        </a:rPr>
                        <a:t>Mid Term</a:t>
                      </a:r>
                      <a:endParaRPr lang="en-CA"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8600">
                        <a:spcAft>
                          <a:spcPts val="0"/>
                        </a:spcAft>
                      </a:pPr>
                      <a:r>
                        <a:rPr lang="en-GB" sz="2000" dirty="0">
                          <a:effectLst/>
                        </a:rPr>
                        <a:t> </a:t>
                      </a:r>
                      <a:endParaRPr lang="en-CA"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50089834"/>
                  </a:ext>
                </a:extLst>
              </a:tr>
              <a:tr h="462624">
                <a:tc>
                  <a:txBody>
                    <a:bodyPr/>
                    <a:lstStyle/>
                    <a:p>
                      <a:pPr marL="228600">
                        <a:spcAft>
                          <a:spcPts val="0"/>
                        </a:spcAft>
                      </a:pPr>
                      <a:r>
                        <a:rPr lang="en-GB" sz="2000">
                          <a:effectLst/>
                        </a:rPr>
                        <a:t>Storage (RAM and Disk)</a:t>
                      </a:r>
                      <a:endParaRPr lang="en-CA"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8600">
                        <a:spcAft>
                          <a:spcPts val="0"/>
                        </a:spcAft>
                      </a:pPr>
                      <a:r>
                        <a:rPr lang="en-GB" sz="2000" dirty="0">
                          <a:effectLst/>
                        </a:rPr>
                        <a:t>Compiling to ASM, x86 (just </a:t>
                      </a:r>
                      <a:r>
                        <a:rPr lang="en-GB" sz="2000">
                          <a:effectLst/>
                        </a:rPr>
                        <a:t>a little)</a:t>
                      </a:r>
                      <a:endParaRPr lang="en-CA"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02266580"/>
                  </a:ext>
                </a:extLst>
              </a:tr>
              <a:tr h="462624">
                <a:tc>
                  <a:txBody>
                    <a:bodyPr/>
                    <a:lstStyle/>
                    <a:p>
                      <a:pPr marL="228600">
                        <a:spcAft>
                          <a:spcPts val="0"/>
                        </a:spcAft>
                      </a:pPr>
                      <a:r>
                        <a:rPr lang="en-GB" sz="2000">
                          <a:effectLst/>
                        </a:rPr>
                        <a:t>Multicore processors</a:t>
                      </a:r>
                      <a:endParaRPr lang="en-CA"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8600">
                        <a:spcAft>
                          <a:spcPts val="0"/>
                        </a:spcAft>
                      </a:pPr>
                      <a:r>
                        <a:rPr lang="en-GB" sz="2000" dirty="0">
                          <a:effectLst/>
                        </a:rPr>
                        <a:t>Profiling, Tracing</a:t>
                      </a:r>
                      <a:endParaRPr lang="en-CA"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77990139"/>
                  </a:ext>
                </a:extLst>
              </a:tr>
              <a:tr h="462624">
                <a:tc>
                  <a:txBody>
                    <a:bodyPr/>
                    <a:lstStyle/>
                    <a:p>
                      <a:pPr marL="228600">
                        <a:spcAft>
                          <a:spcPts val="0"/>
                        </a:spcAft>
                      </a:pPr>
                      <a:r>
                        <a:rPr lang="en-GB" sz="2000">
                          <a:effectLst/>
                        </a:rPr>
                        <a:t>Review</a:t>
                      </a:r>
                      <a:endParaRPr lang="en-CA"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228600">
                        <a:spcAft>
                          <a:spcPts val="0"/>
                        </a:spcAft>
                      </a:pPr>
                      <a:r>
                        <a:rPr lang="en-GB" sz="2000" dirty="0">
                          <a:effectLst/>
                        </a:rPr>
                        <a:t> </a:t>
                      </a:r>
                      <a:endParaRPr lang="en-CA"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23342912"/>
                  </a:ext>
                </a:extLst>
              </a:tr>
            </a:tbl>
          </a:graphicData>
        </a:graphic>
      </p:graphicFrame>
    </p:spTree>
    <p:extLst>
      <p:ext uri="{BB962C8B-B14F-4D97-AF65-F5344CB8AC3E}">
        <p14:creationId xmlns:p14="http://schemas.microsoft.com/office/powerpoint/2010/main" val="369677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MIPS, x86</a:t>
            </a:r>
          </a:p>
        </p:txBody>
      </p:sp>
      <p:sp>
        <p:nvSpPr>
          <p:cNvPr id="3" name="Content Placeholder 2"/>
          <p:cNvSpPr>
            <a:spLocks noGrp="1"/>
          </p:cNvSpPr>
          <p:nvPr>
            <p:ph idx="1"/>
          </p:nvPr>
        </p:nvSpPr>
        <p:spPr/>
        <p:txBody>
          <a:bodyPr>
            <a:normAutofit lnSpcReduction="10000"/>
          </a:bodyPr>
          <a:lstStyle/>
          <a:p>
            <a:r>
              <a:rPr lang="en-CA" dirty="0"/>
              <a:t>MIPS is a Reduced instruction set system.   (Meaning there aren’t that many instructions)</a:t>
            </a:r>
          </a:p>
          <a:p>
            <a:r>
              <a:rPr lang="en-CA" dirty="0"/>
              <a:t>We run in a simulated environment</a:t>
            </a:r>
          </a:p>
          <a:p>
            <a:endParaRPr lang="en-CA" dirty="0"/>
          </a:p>
          <a:p>
            <a:r>
              <a:rPr lang="en-CA" dirty="0"/>
              <a:t>X86 Assembler – well, Intel assembly, is run using MASM as part of visual studio or GCC – GCC just added a new option (by just I mean last week) that might make this easier, so we’ll look into that later.  </a:t>
            </a:r>
          </a:p>
          <a:p>
            <a:endParaRPr lang="en-CA" dirty="0"/>
          </a:p>
          <a:p>
            <a:r>
              <a:rPr lang="en-CA" dirty="0"/>
              <a:t>Debugging actual x86 code is frustratingly difficult, even getting it up and running is frustratingly difficult.  So we’ll save that for later</a:t>
            </a:r>
          </a:p>
        </p:txBody>
      </p:sp>
    </p:spTree>
    <p:extLst>
      <p:ext uri="{BB962C8B-B14F-4D97-AF65-F5344CB8AC3E}">
        <p14:creationId xmlns:p14="http://schemas.microsoft.com/office/powerpoint/2010/main" val="283215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ARM</a:t>
            </a:r>
          </a:p>
        </p:txBody>
      </p:sp>
      <p:sp>
        <p:nvSpPr>
          <p:cNvPr id="3" name="Content Placeholder 2"/>
          <p:cNvSpPr>
            <a:spLocks noGrp="1"/>
          </p:cNvSpPr>
          <p:nvPr>
            <p:ph idx="1"/>
          </p:nvPr>
        </p:nvSpPr>
        <p:spPr/>
        <p:txBody>
          <a:bodyPr/>
          <a:lstStyle/>
          <a:p>
            <a:r>
              <a:rPr lang="en-CA" dirty="0"/>
              <a:t>ARM shows up two places, mobile devices and their derivatives in the CPU business</a:t>
            </a:r>
          </a:p>
          <a:p>
            <a:endParaRPr lang="en-CA" dirty="0"/>
          </a:p>
          <a:p>
            <a:r>
              <a:rPr lang="en-CA" dirty="0"/>
              <a:t>And Raspberry Pi</a:t>
            </a:r>
          </a:p>
          <a:p>
            <a:endParaRPr lang="en-CA" dirty="0"/>
          </a:p>
          <a:p>
            <a:r>
              <a:rPr lang="en-CA" dirty="0"/>
              <a:t>Actually doing assembly programming on a pi is a nightmare if it ever works, so I don’t recommend you try. </a:t>
            </a:r>
          </a:p>
        </p:txBody>
      </p:sp>
    </p:spTree>
    <p:extLst>
      <p:ext uri="{BB962C8B-B14F-4D97-AF65-F5344CB8AC3E}">
        <p14:creationId xmlns:p14="http://schemas.microsoft.com/office/powerpoint/2010/main" val="1680609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Close to the Metal</a:t>
            </a:r>
          </a:p>
        </p:txBody>
      </p:sp>
      <p:sp>
        <p:nvSpPr>
          <p:cNvPr id="3" name="Content Placeholder 2"/>
          <p:cNvSpPr>
            <a:spLocks noGrp="1"/>
          </p:cNvSpPr>
          <p:nvPr>
            <p:ph idx="1"/>
          </p:nvPr>
        </p:nvSpPr>
        <p:spPr/>
        <p:txBody>
          <a:bodyPr>
            <a:normAutofit/>
          </a:bodyPr>
          <a:lstStyle/>
          <a:p>
            <a:r>
              <a:rPr lang="en-CA" dirty="0"/>
              <a:t>This course is very much the hardware software boundary</a:t>
            </a:r>
          </a:p>
          <a:p>
            <a:endParaRPr lang="en-CA" dirty="0"/>
          </a:p>
          <a:p>
            <a:r>
              <a:rPr lang="en-CA" dirty="0"/>
              <a:t>Hardware components provide software instructions (e.g. add, matrix multiply, divide etc.) </a:t>
            </a:r>
          </a:p>
          <a:p>
            <a:endParaRPr lang="en-CA" dirty="0"/>
          </a:p>
          <a:p>
            <a:r>
              <a:rPr lang="en-CA" dirty="0"/>
              <a:t>High level languages get translated into low level languages to be run, but how does that happen?</a:t>
            </a:r>
          </a:p>
          <a:p>
            <a:endParaRPr lang="en-CA" dirty="0"/>
          </a:p>
          <a:p>
            <a:r>
              <a:rPr lang="en-CA" dirty="0"/>
              <a:t>Can an instruction set be efficient (however you want to define </a:t>
            </a:r>
            <a:r>
              <a:rPr lang="en-CA"/>
              <a:t>it)?</a:t>
            </a:r>
            <a:endParaRPr lang="en-CA" dirty="0"/>
          </a:p>
        </p:txBody>
      </p:sp>
    </p:spTree>
    <p:extLst>
      <p:ext uri="{BB962C8B-B14F-4D97-AF65-F5344CB8AC3E}">
        <p14:creationId xmlns:p14="http://schemas.microsoft.com/office/powerpoint/2010/main" val="1949911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Workshops/Labs</a:t>
            </a:r>
          </a:p>
        </p:txBody>
      </p:sp>
      <p:sp>
        <p:nvSpPr>
          <p:cNvPr id="3" name="Content Placeholder 2"/>
          <p:cNvSpPr>
            <a:spLocks noGrp="1"/>
          </p:cNvSpPr>
          <p:nvPr>
            <p:ph idx="1"/>
          </p:nvPr>
        </p:nvSpPr>
        <p:spPr/>
        <p:txBody>
          <a:bodyPr>
            <a:normAutofit/>
          </a:bodyPr>
          <a:lstStyle/>
          <a:p>
            <a:r>
              <a:rPr lang="en-CA" dirty="0"/>
              <a:t>The plan (at the moment) is that for several of them we’ll do something like tutorials/programming labs</a:t>
            </a:r>
          </a:p>
          <a:p>
            <a:endParaRPr lang="en-CA" dirty="0"/>
          </a:p>
          <a:p>
            <a:r>
              <a:rPr lang="en-CA" dirty="0"/>
              <a:t>So lab this week we’ll do assembly programming IDE</a:t>
            </a:r>
          </a:p>
          <a:p>
            <a:endParaRPr lang="en-CA" dirty="0"/>
          </a:p>
          <a:p>
            <a:r>
              <a:rPr lang="en-CA" dirty="0"/>
              <a:t>During lab I’ll expect you to talk with your friends in class and so on.  </a:t>
            </a:r>
          </a:p>
          <a:p>
            <a:endParaRPr lang="en-CA" dirty="0"/>
          </a:p>
          <a:p>
            <a:endParaRPr lang="en-CA" dirty="0"/>
          </a:p>
        </p:txBody>
      </p:sp>
    </p:spTree>
    <p:extLst>
      <p:ext uri="{BB962C8B-B14F-4D97-AF65-F5344CB8AC3E}">
        <p14:creationId xmlns:p14="http://schemas.microsoft.com/office/powerpoint/2010/main" val="3166331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Labs</a:t>
            </a:r>
          </a:p>
        </p:txBody>
      </p:sp>
      <p:sp>
        <p:nvSpPr>
          <p:cNvPr id="3" name="Content Placeholder 2"/>
          <p:cNvSpPr>
            <a:spLocks noGrp="1"/>
          </p:cNvSpPr>
          <p:nvPr>
            <p:ph idx="1"/>
          </p:nvPr>
        </p:nvSpPr>
        <p:spPr/>
        <p:txBody>
          <a:bodyPr/>
          <a:lstStyle/>
          <a:p>
            <a:r>
              <a:rPr lang="en-CA" dirty="0"/>
              <a:t>You need a laptop.  Or maybe not.  </a:t>
            </a:r>
          </a:p>
          <a:p>
            <a:endParaRPr lang="en-CA" dirty="0"/>
          </a:p>
          <a:p>
            <a:r>
              <a:rPr lang="en-CA" dirty="0"/>
              <a:t>The ATOP lab is up </a:t>
            </a:r>
            <a:r>
              <a:rPr lang="en-CA"/>
              <a:t>and running</a:t>
            </a:r>
            <a:br>
              <a:rPr lang="en-CA"/>
            </a:br>
            <a:br>
              <a:rPr lang="en-CA"/>
            </a:br>
            <a:endParaRPr lang="en-CA" dirty="0"/>
          </a:p>
          <a:p>
            <a:endParaRPr lang="en-CA" dirty="0"/>
          </a:p>
        </p:txBody>
      </p:sp>
    </p:spTree>
    <p:extLst>
      <p:ext uri="{BB962C8B-B14F-4D97-AF65-F5344CB8AC3E}">
        <p14:creationId xmlns:p14="http://schemas.microsoft.com/office/powerpoint/2010/main" val="3098739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p:txBody>
          <a:bodyPr/>
          <a:lstStyle/>
          <a:p>
            <a:pPr eaLnBrk="1" hangingPunct="1"/>
            <a:r>
              <a:rPr lang="en-US" altLang="en-US"/>
              <a:t>Chapter 1</a:t>
            </a:r>
          </a:p>
        </p:txBody>
      </p:sp>
      <p:sp>
        <p:nvSpPr>
          <p:cNvPr id="5123" name="Rectangle 5"/>
          <p:cNvSpPr>
            <a:spLocks noGrp="1" noChangeArrowheads="1"/>
          </p:cNvSpPr>
          <p:nvPr>
            <p:ph type="subTitle" idx="1"/>
          </p:nvPr>
        </p:nvSpPr>
        <p:spPr>
          <a:xfrm>
            <a:off x="3792539" y="3068638"/>
            <a:ext cx="5832475" cy="1066800"/>
          </a:xfrm>
        </p:spPr>
        <p:txBody>
          <a:bodyPr/>
          <a:lstStyle/>
          <a:p>
            <a:pPr eaLnBrk="1" hangingPunct="1"/>
            <a:r>
              <a:rPr lang="en-US" altLang="en-US"/>
              <a:t>Computer Abstractions and Technology</a:t>
            </a:r>
          </a:p>
        </p:txBody>
      </p:sp>
    </p:spTree>
    <p:extLst>
      <p:ext uri="{BB962C8B-B14F-4D97-AF65-F5344CB8AC3E}">
        <p14:creationId xmlns:p14="http://schemas.microsoft.com/office/powerpoint/2010/main" val="533455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77D3A823-4D5E-4365-A638-F6785B57AA4F}" type="slidenum">
              <a:rPr lang="en-AU" altLang="en-US" sz="1400">
                <a:solidFill>
                  <a:srgbClr val="000000"/>
                </a:solidFill>
              </a:rPr>
              <a:pPr fontAlgn="base">
                <a:spcBef>
                  <a:spcPct val="0"/>
                </a:spcBef>
                <a:spcAft>
                  <a:spcPct val="0"/>
                </a:spcAft>
                <a:buClrTx/>
                <a:buSzTx/>
                <a:buNone/>
              </a:pPr>
              <a:t>23</a:t>
            </a:fld>
            <a:endParaRPr lang="en-AU" altLang="en-US" sz="1400">
              <a:solidFill>
                <a:srgbClr val="000000"/>
              </a:solidFill>
            </a:endParaRPr>
          </a:p>
        </p:txBody>
      </p:sp>
      <p:sp>
        <p:nvSpPr>
          <p:cNvPr id="7171" name="Rectangle 2"/>
          <p:cNvSpPr>
            <a:spLocks noGrp="1" noChangeArrowheads="1"/>
          </p:cNvSpPr>
          <p:nvPr>
            <p:ph type="title"/>
          </p:nvPr>
        </p:nvSpPr>
        <p:spPr/>
        <p:txBody>
          <a:bodyPr/>
          <a:lstStyle/>
          <a:p>
            <a:pPr eaLnBrk="1" hangingPunct="1"/>
            <a:r>
              <a:rPr lang="en-US" altLang="en-US"/>
              <a:t>The Computer Revolution</a:t>
            </a:r>
            <a:endParaRPr lang="en-AU" altLang="en-US"/>
          </a:p>
        </p:txBody>
      </p:sp>
      <p:sp>
        <p:nvSpPr>
          <p:cNvPr id="7172" name="Rectangle 3"/>
          <p:cNvSpPr>
            <a:spLocks noGrp="1" noChangeArrowheads="1"/>
          </p:cNvSpPr>
          <p:nvPr>
            <p:ph type="body" idx="1"/>
          </p:nvPr>
        </p:nvSpPr>
        <p:spPr/>
        <p:txBody>
          <a:bodyPr/>
          <a:lstStyle/>
          <a:p>
            <a:pPr eaLnBrk="1" hangingPunct="1"/>
            <a:r>
              <a:rPr lang="en-US" altLang="en-US"/>
              <a:t>Progress in computer technology</a:t>
            </a:r>
          </a:p>
          <a:p>
            <a:pPr lvl="1" eaLnBrk="1" hangingPunct="1"/>
            <a:r>
              <a:rPr lang="en-US" altLang="en-US"/>
              <a:t>Underpinned by Moore’s Law </a:t>
            </a:r>
          </a:p>
          <a:p>
            <a:pPr eaLnBrk="1" hangingPunct="1"/>
            <a:r>
              <a:rPr lang="en-US" altLang="en-US"/>
              <a:t>Makes novel applications feasible</a:t>
            </a:r>
          </a:p>
          <a:p>
            <a:pPr lvl="1" eaLnBrk="1" hangingPunct="1"/>
            <a:r>
              <a:rPr lang="en-US" altLang="en-US"/>
              <a:t>Computers in automobiles</a:t>
            </a:r>
          </a:p>
          <a:p>
            <a:pPr lvl="1" eaLnBrk="1" hangingPunct="1"/>
            <a:r>
              <a:rPr lang="en-US" altLang="en-US"/>
              <a:t>Cell phones</a:t>
            </a:r>
          </a:p>
          <a:p>
            <a:pPr lvl="1" eaLnBrk="1" hangingPunct="1"/>
            <a:r>
              <a:rPr lang="en-US" altLang="en-US"/>
              <a:t>Human genome project</a:t>
            </a:r>
          </a:p>
          <a:p>
            <a:pPr lvl="1" eaLnBrk="1" hangingPunct="1"/>
            <a:r>
              <a:rPr lang="en-US" altLang="en-US"/>
              <a:t>World Wide Web</a:t>
            </a:r>
          </a:p>
          <a:p>
            <a:pPr lvl="1" eaLnBrk="1" hangingPunct="1"/>
            <a:r>
              <a:rPr lang="en-US" altLang="en-US"/>
              <a:t>Search Engines</a:t>
            </a:r>
          </a:p>
          <a:p>
            <a:pPr eaLnBrk="1" hangingPunct="1"/>
            <a:r>
              <a:rPr lang="en-US" altLang="en-US"/>
              <a:t>Computers are pervasive</a:t>
            </a:r>
          </a:p>
        </p:txBody>
      </p:sp>
      <p:sp>
        <p:nvSpPr>
          <p:cNvPr id="7173" name="Text Box 4"/>
          <p:cNvSpPr txBox="1">
            <a:spLocks noChangeArrowheads="1"/>
          </p:cNvSpPr>
          <p:nvPr/>
        </p:nvSpPr>
        <p:spPr bwMode="auto">
          <a:xfrm rot="5400000">
            <a:off x="9540875" y="760413"/>
            <a:ext cx="1887538"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ECEAAC"/>
                </a:solidFill>
              </a:rPr>
              <a:t>§1.1 Introduction</a:t>
            </a:r>
          </a:p>
        </p:txBody>
      </p:sp>
    </p:spTree>
    <p:extLst>
      <p:ext uri="{BB962C8B-B14F-4D97-AF65-F5344CB8AC3E}">
        <p14:creationId xmlns:p14="http://schemas.microsoft.com/office/powerpoint/2010/main" val="769850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F5DEF9EE-8789-448B-97F5-6F7B936072A5}" type="slidenum">
              <a:rPr lang="en-AU" altLang="en-US" sz="1400">
                <a:solidFill>
                  <a:srgbClr val="000000"/>
                </a:solidFill>
              </a:rPr>
              <a:pPr fontAlgn="base">
                <a:spcBef>
                  <a:spcPct val="0"/>
                </a:spcBef>
                <a:spcAft>
                  <a:spcPct val="0"/>
                </a:spcAft>
                <a:buClrTx/>
                <a:buSzTx/>
                <a:buNone/>
              </a:pPr>
              <a:t>24</a:t>
            </a:fld>
            <a:endParaRPr lang="en-AU" altLang="en-US" sz="1400">
              <a:solidFill>
                <a:srgbClr val="000000"/>
              </a:solidFill>
            </a:endParaRPr>
          </a:p>
        </p:txBody>
      </p:sp>
      <p:sp>
        <p:nvSpPr>
          <p:cNvPr id="9219" name="Rectangle 2"/>
          <p:cNvSpPr>
            <a:spLocks noGrp="1" noChangeArrowheads="1"/>
          </p:cNvSpPr>
          <p:nvPr>
            <p:ph type="title"/>
          </p:nvPr>
        </p:nvSpPr>
        <p:spPr/>
        <p:txBody>
          <a:bodyPr/>
          <a:lstStyle/>
          <a:p>
            <a:pPr eaLnBrk="1" hangingPunct="1"/>
            <a:r>
              <a:rPr lang="en-US" altLang="en-US"/>
              <a:t>Classes of Computers</a:t>
            </a:r>
          </a:p>
        </p:txBody>
      </p:sp>
      <p:sp>
        <p:nvSpPr>
          <p:cNvPr id="9220" name="Rectangle 3"/>
          <p:cNvSpPr>
            <a:spLocks noGrp="1" noChangeArrowheads="1"/>
          </p:cNvSpPr>
          <p:nvPr>
            <p:ph type="body" idx="1"/>
          </p:nvPr>
        </p:nvSpPr>
        <p:spPr/>
        <p:txBody>
          <a:bodyPr/>
          <a:lstStyle/>
          <a:p>
            <a:pPr eaLnBrk="1" hangingPunct="1">
              <a:lnSpc>
                <a:spcPct val="90000"/>
              </a:lnSpc>
            </a:pPr>
            <a:r>
              <a:rPr lang="en-US" altLang="en-US"/>
              <a:t>Personal computers</a:t>
            </a:r>
          </a:p>
          <a:p>
            <a:pPr lvl="1" eaLnBrk="1" hangingPunct="1">
              <a:lnSpc>
                <a:spcPct val="90000"/>
              </a:lnSpc>
            </a:pPr>
            <a:r>
              <a:rPr lang="en-US" altLang="en-US"/>
              <a:t>General purpose, variety of software</a:t>
            </a:r>
          </a:p>
          <a:p>
            <a:pPr lvl="1" eaLnBrk="1" hangingPunct="1">
              <a:lnSpc>
                <a:spcPct val="90000"/>
              </a:lnSpc>
            </a:pPr>
            <a:r>
              <a:rPr lang="en-US" altLang="en-US"/>
              <a:t>Subject to cost/performance tradeoff</a:t>
            </a:r>
          </a:p>
          <a:p>
            <a:pPr lvl="1" eaLnBrk="1" hangingPunct="1">
              <a:lnSpc>
                <a:spcPct val="90000"/>
              </a:lnSpc>
            </a:pPr>
            <a:endParaRPr lang="en-US" altLang="en-US"/>
          </a:p>
          <a:p>
            <a:pPr eaLnBrk="1" hangingPunct="1">
              <a:lnSpc>
                <a:spcPct val="90000"/>
              </a:lnSpc>
            </a:pPr>
            <a:r>
              <a:rPr lang="en-US" altLang="en-US"/>
              <a:t>Server computers</a:t>
            </a:r>
          </a:p>
          <a:p>
            <a:pPr lvl="1" eaLnBrk="1" hangingPunct="1">
              <a:lnSpc>
                <a:spcPct val="90000"/>
              </a:lnSpc>
            </a:pPr>
            <a:r>
              <a:rPr lang="en-US" altLang="en-US"/>
              <a:t>Network based</a:t>
            </a:r>
          </a:p>
          <a:p>
            <a:pPr lvl="1" eaLnBrk="1" hangingPunct="1">
              <a:lnSpc>
                <a:spcPct val="90000"/>
              </a:lnSpc>
            </a:pPr>
            <a:r>
              <a:rPr lang="en-US" altLang="en-US"/>
              <a:t>High capacity, performance, reliability</a:t>
            </a:r>
          </a:p>
          <a:p>
            <a:pPr lvl="1" eaLnBrk="1" hangingPunct="1">
              <a:lnSpc>
                <a:spcPct val="90000"/>
              </a:lnSpc>
            </a:pPr>
            <a:r>
              <a:rPr lang="en-US" altLang="en-US"/>
              <a:t>Range from small servers to building sized</a:t>
            </a:r>
          </a:p>
          <a:p>
            <a:pPr eaLnBrk="1" hangingPunct="1">
              <a:lnSpc>
                <a:spcPct val="90000"/>
              </a:lnSpc>
            </a:pPr>
            <a:endParaRPr lang="en-AU" altLang="en-US"/>
          </a:p>
        </p:txBody>
      </p:sp>
    </p:spTree>
    <p:extLst>
      <p:ext uri="{BB962C8B-B14F-4D97-AF65-F5344CB8AC3E}">
        <p14:creationId xmlns:p14="http://schemas.microsoft.com/office/powerpoint/2010/main" val="57749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a:t>Classes of Computers</a:t>
            </a:r>
          </a:p>
        </p:txBody>
      </p:sp>
      <p:sp>
        <p:nvSpPr>
          <p:cNvPr id="11267" name="Content Placeholder 2"/>
          <p:cNvSpPr>
            <a:spLocks noGrp="1"/>
          </p:cNvSpPr>
          <p:nvPr>
            <p:ph idx="1"/>
          </p:nvPr>
        </p:nvSpPr>
        <p:spPr/>
        <p:txBody>
          <a:bodyPr/>
          <a:lstStyle/>
          <a:p>
            <a:pPr eaLnBrk="1" hangingPunct="1">
              <a:lnSpc>
                <a:spcPct val="90000"/>
              </a:lnSpc>
            </a:pPr>
            <a:r>
              <a:rPr lang="en-US" altLang="en-US"/>
              <a:t>Supercomputers</a:t>
            </a:r>
          </a:p>
          <a:p>
            <a:pPr lvl="1" eaLnBrk="1" hangingPunct="1">
              <a:lnSpc>
                <a:spcPct val="90000"/>
              </a:lnSpc>
            </a:pPr>
            <a:r>
              <a:rPr lang="en-US" altLang="en-US"/>
              <a:t>High-end scientific and engineering calculations</a:t>
            </a:r>
          </a:p>
          <a:p>
            <a:pPr lvl="1" eaLnBrk="1" hangingPunct="1">
              <a:lnSpc>
                <a:spcPct val="90000"/>
              </a:lnSpc>
            </a:pPr>
            <a:r>
              <a:rPr lang="en-US" altLang="en-US"/>
              <a:t>Highest capability but represent a small fraction of the overall computer market</a:t>
            </a:r>
          </a:p>
          <a:p>
            <a:pPr lvl="1" eaLnBrk="1" hangingPunct="1">
              <a:lnSpc>
                <a:spcPct val="90000"/>
              </a:lnSpc>
            </a:pPr>
            <a:endParaRPr lang="en-US" altLang="en-US"/>
          </a:p>
          <a:p>
            <a:pPr eaLnBrk="1" hangingPunct="1">
              <a:lnSpc>
                <a:spcPct val="90000"/>
              </a:lnSpc>
            </a:pPr>
            <a:r>
              <a:rPr lang="en-US" altLang="en-US"/>
              <a:t>Embedded computers</a:t>
            </a:r>
          </a:p>
          <a:p>
            <a:pPr lvl="1" eaLnBrk="1" hangingPunct="1">
              <a:lnSpc>
                <a:spcPct val="90000"/>
              </a:lnSpc>
            </a:pPr>
            <a:r>
              <a:rPr lang="en-US" altLang="en-US"/>
              <a:t>Hidden as components of systems</a:t>
            </a:r>
          </a:p>
          <a:p>
            <a:pPr lvl="1" eaLnBrk="1" hangingPunct="1">
              <a:lnSpc>
                <a:spcPct val="90000"/>
              </a:lnSpc>
            </a:pPr>
            <a:r>
              <a:rPr lang="en-US" altLang="en-US"/>
              <a:t>Stringent power/performance/cost constraints</a:t>
            </a:r>
          </a:p>
        </p:txBody>
      </p:sp>
      <p:sp>
        <p:nvSpPr>
          <p:cNvPr id="1126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48AC9864-DAF6-4FEB-B392-3BCE857E8AB6}" type="slidenum">
              <a:rPr lang="en-AU" altLang="en-US" sz="1400">
                <a:solidFill>
                  <a:srgbClr val="000000"/>
                </a:solidFill>
              </a:rPr>
              <a:pPr fontAlgn="base">
                <a:spcBef>
                  <a:spcPct val="0"/>
                </a:spcBef>
                <a:spcAft>
                  <a:spcPct val="0"/>
                </a:spcAft>
                <a:buClrTx/>
                <a:buSzTx/>
                <a:buNone/>
              </a:pPr>
              <a:t>25</a:t>
            </a:fld>
            <a:endParaRPr lang="en-AU" altLang="en-US" sz="1400">
              <a:solidFill>
                <a:srgbClr val="000000"/>
              </a:solidFill>
            </a:endParaRPr>
          </a:p>
        </p:txBody>
      </p:sp>
    </p:spTree>
    <p:extLst>
      <p:ext uri="{BB962C8B-B14F-4D97-AF65-F5344CB8AC3E}">
        <p14:creationId xmlns:p14="http://schemas.microsoft.com/office/powerpoint/2010/main" val="3533788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ACD79346-A390-4928-8691-BC84CC040BDB}" type="slidenum">
              <a:rPr lang="en-AU" altLang="en-US" sz="1400">
                <a:solidFill>
                  <a:srgbClr val="000000"/>
                </a:solidFill>
              </a:rPr>
              <a:pPr fontAlgn="base">
                <a:spcBef>
                  <a:spcPct val="0"/>
                </a:spcBef>
                <a:spcAft>
                  <a:spcPct val="0"/>
                </a:spcAft>
                <a:buClrTx/>
                <a:buSzTx/>
                <a:buNone/>
              </a:pPr>
              <a:t>26</a:t>
            </a:fld>
            <a:endParaRPr lang="en-AU" altLang="en-US" sz="1400">
              <a:solidFill>
                <a:srgbClr val="000000"/>
              </a:solidFill>
            </a:endParaRPr>
          </a:p>
        </p:txBody>
      </p:sp>
      <p:sp>
        <p:nvSpPr>
          <p:cNvPr id="12291" name="Rectangle 2"/>
          <p:cNvSpPr>
            <a:spLocks noGrp="1" noChangeArrowheads="1"/>
          </p:cNvSpPr>
          <p:nvPr>
            <p:ph type="title"/>
          </p:nvPr>
        </p:nvSpPr>
        <p:spPr/>
        <p:txBody>
          <a:bodyPr/>
          <a:lstStyle/>
          <a:p>
            <a:pPr eaLnBrk="1" hangingPunct="1"/>
            <a:r>
              <a:rPr lang="en-US" altLang="en-US"/>
              <a:t>The PostPC Era</a:t>
            </a:r>
            <a:endParaRPr lang="en-AU" altLang="en-US"/>
          </a:p>
        </p:txBody>
      </p:sp>
      <p:pic>
        <p:nvPicPr>
          <p:cNvPr id="122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1268413"/>
            <a:ext cx="67691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5332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Tablet vs Slate</a:t>
            </a:r>
          </a:p>
        </p:txBody>
      </p:sp>
      <p:sp>
        <p:nvSpPr>
          <p:cNvPr id="4" name="Content Placeholder 3"/>
          <p:cNvSpPr>
            <a:spLocks noGrp="1"/>
          </p:cNvSpPr>
          <p:nvPr>
            <p:ph idx="1"/>
          </p:nvPr>
        </p:nvSpPr>
        <p:spPr/>
        <p:txBody>
          <a:bodyPr/>
          <a:lstStyle/>
          <a:p>
            <a:r>
              <a:rPr lang="en-CA" dirty="0"/>
              <a:t>Note that the book uses the term “tablet” when it means “slate”</a:t>
            </a:r>
          </a:p>
          <a:p>
            <a:endParaRPr lang="en-CA" dirty="0"/>
          </a:p>
          <a:p>
            <a:r>
              <a:rPr lang="en-CA" dirty="0"/>
              <a:t>That has become the public convention because of the iPad, but more correctly it’s a slate. </a:t>
            </a:r>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AU" altLang="en-US">
                <a:solidFill>
                  <a:srgbClr val="000000"/>
                </a:solidFill>
                <a:latin typeface="Arial" panose="020B0604020202020204" pitchFamily="34" charset="0"/>
              </a:rPr>
              <a:t>Chapter 1 — Computer Abstractions and Technology — </a:t>
            </a:r>
            <a:fld id="{D70B778B-CB98-487D-AD62-EBFA769C22EA}" type="slidenum">
              <a:rPr lang="en-AU" altLang="en-US">
                <a:solidFill>
                  <a:srgbClr val="000000"/>
                </a:solidFill>
                <a:latin typeface="Arial" panose="020B0604020202020204" pitchFamily="34" charset="0"/>
              </a:rPr>
              <a:pPr fontAlgn="base">
                <a:spcBef>
                  <a:spcPct val="0"/>
                </a:spcBef>
                <a:spcAft>
                  <a:spcPct val="0"/>
                </a:spcAft>
                <a:defRPr/>
              </a:pPr>
              <a:t>27</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509144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a:t>The PostPC Era</a:t>
            </a:r>
          </a:p>
        </p:txBody>
      </p:sp>
      <p:sp>
        <p:nvSpPr>
          <p:cNvPr id="14339"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187ED56E-3ABC-487B-9F5E-AE39DB15091F}" type="slidenum">
              <a:rPr lang="en-AU" altLang="en-US" sz="1400">
                <a:solidFill>
                  <a:srgbClr val="000000"/>
                </a:solidFill>
              </a:rPr>
              <a:pPr fontAlgn="base">
                <a:spcBef>
                  <a:spcPct val="0"/>
                </a:spcBef>
                <a:spcAft>
                  <a:spcPct val="0"/>
                </a:spcAft>
                <a:buClrTx/>
                <a:buSzTx/>
                <a:buNone/>
              </a:pPr>
              <a:t>28</a:t>
            </a:fld>
            <a:endParaRPr lang="en-AU" altLang="en-US" sz="1400">
              <a:solidFill>
                <a:srgbClr val="000000"/>
              </a:solidFill>
            </a:endParaRPr>
          </a:p>
        </p:txBody>
      </p:sp>
      <p:sp>
        <p:nvSpPr>
          <p:cNvPr id="4" name="Content Placeholder 2"/>
          <p:cNvSpPr txBox="1">
            <a:spLocks/>
          </p:cNvSpPr>
          <p:nvPr/>
        </p:nvSpPr>
        <p:spPr>
          <a:xfrm>
            <a:off x="2208214" y="1125538"/>
            <a:ext cx="8270875" cy="511175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90000"/>
              </a:lnSpc>
              <a:buClr>
                <a:srgbClr val="ECEAAC"/>
              </a:buClr>
              <a:defRPr/>
            </a:pPr>
            <a:r>
              <a:rPr lang="en-US" kern="0" dirty="0">
                <a:solidFill>
                  <a:srgbClr val="000000"/>
                </a:solidFill>
                <a:latin typeface="Arial"/>
              </a:rPr>
              <a:t>Personal Mobile Device (PMD)</a:t>
            </a:r>
          </a:p>
          <a:p>
            <a:pPr lvl="1" eaLnBrk="1" hangingPunct="1">
              <a:lnSpc>
                <a:spcPct val="90000"/>
              </a:lnSpc>
              <a:buClr>
                <a:srgbClr val="91AFBF"/>
              </a:buClr>
              <a:defRPr/>
            </a:pPr>
            <a:r>
              <a:rPr lang="en-US" kern="0" dirty="0">
                <a:solidFill>
                  <a:srgbClr val="000000"/>
                </a:solidFill>
                <a:latin typeface="Arial"/>
              </a:rPr>
              <a:t>Battery operated</a:t>
            </a:r>
          </a:p>
          <a:p>
            <a:pPr lvl="1" eaLnBrk="1" hangingPunct="1">
              <a:lnSpc>
                <a:spcPct val="90000"/>
              </a:lnSpc>
              <a:buClr>
                <a:srgbClr val="91AFBF"/>
              </a:buClr>
              <a:defRPr/>
            </a:pPr>
            <a:r>
              <a:rPr lang="en-US" kern="0" dirty="0">
                <a:solidFill>
                  <a:srgbClr val="000000"/>
                </a:solidFill>
                <a:latin typeface="Arial"/>
              </a:rPr>
              <a:t>Connects to the Internet</a:t>
            </a:r>
          </a:p>
          <a:p>
            <a:pPr lvl="1" eaLnBrk="1" hangingPunct="1">
              <a:lnSpc>
                <a:spcPct val="90000"/>
              </a:lnSpc>
              <a:buClr>
                <a:srgbClr val="91AFBF"/>
              </a:buClr>
              <a:defRPr/>
            </a:pPr>
            <a:r>
              <a:rPr lang="en-US" kern="0" dirty="0">
                <a:solidFill>
                  <a:srgbClr val="000000"/>
                </a:solidFill>
                <a:latin typeface="Arial"/>
              </a:rPr>
              <a:t>Hundreds of dollars</a:t>
            </a:r>
          </a:p>
          <a:p>
            <a:pPr lvl="1" eaLnBrk="1" hangingPunct="1">
              <a:lnSpc>
                <a:spcPct val="90000"/>
              </a:lnSpc>
              <a:buClr>
                <a:srgbClr val="91AFBF"/>
              </a:buClr>
              <a:defRPr/>
            </a:pPr>
            <a:r>
              <a:rPr lang="en-US" kern="0" dirty="0">
                <a:solidFill>
                  <a:srgbClr val="000000"/>
                </a:solidFill>
                <a:latin typeface="Arial"/>
              </a:rPr>
              <a:t>Smart phones, tablets, electronic glasses</a:t>
            </a:r>
          </a:p>
          <a:p>
            <a:pPr eaLnBrk="1" hangingPunct="1">
              <a:lnSpc>
                <a:spcPct val="90000"/>
              </a:lnSpc>
              <a:buClr>
                <a:srgbClr val="ECEAAC"/>
              </a:buClr>
              <a:defRPr/>
            </a:pPr>
            <a:r>
              <a:rPr lang="en-US" kern="0" dirty="0">
                <a:solidFill>
                  <a:srgbClr val="000000"/>
                </a:solidFill>
                <a:latin typeface="Arial"/>
              </a:rPr>
              <a:t>Cloud computing</a:t>
            </a:r>
          </a:p>
          <a:p>
            <a:pPr lvl="1" eaLnBrk="1" hangingPunct="1">
              <a:lnSpc>
                <a:spcPct val="90000"/>
              </a:lnSpc>
              <a:buClr>
                <a:srgbClr val="91AFBF"/>
              </a:buClr>
              <a:defRPr/>
            </a:pPr>
            <a:r>
              <a:rPr lang="en-US" kern="0" dirty="0">
                <a:solidFill>
                  <a:srgbClr val="000000"/>
                </a:solidFill>
                <a:latin typeface="Arial"/>
              </a:rPr>
              <a:t>Warehouse Scale Computers (WSC)</a:t>
            </a:r>
          </a:p>
          <a:p>
            <a:pPr lvl="1" eaLnBrk="1" hangingPunct="1">
              <a:lnSpc>
                <a:spcPct val="90000"/>
              </a:lnSpc>
              <a:buClr>
                <a:srgbClr val="91AFBF"/>
              </a:buClr>
              <a:defRPr/>
            </a:pPr>
            <a:r>
              <a:rPr lang="en-US" kern="0" dirty="0">
                <a:solidFill>
                  <a:srgbClr val="000000"/>
                </a:solidFill>
                <a:latin typeface="Arial"/>
              </a:rPr>
              <a:t>Software as a Service (</a:t>
            </a:r>
            <a:r>
              <a:rPr lang="en-US" kern="0" dirty="0" err="1">
                <a:solidFill>
                  <a:srgbClr val="000000"/>
                </a:solidFill>
                <a:latin typeface="Arial"/>
              </a:rPr>
              <a:t>SaaS</a:t>
            </a:r>
            <a:r>
              <a:rPr lang="en-US" kern="0" dirty="0">
                <a:solidFill>
                  <a:srgbClr val="000000"/>
                </a:solidFill>
                <a:latin typeface="Arial"/>
              </a:rPr>
              <a:t>)</a:t>
            </a:r>
          </a:p>
          <a:p>
            <a:pPr lvl="1" eaLnBrk="1" hangingPunct="1">
              <a:lnSpc>
                <a:spcPct val="90000"/>
              </a:lnSpc>
              <a:buClr>
                <a:srgbClr val="91AFBF"/>
              </a:buClr>
              <a:defRPr/>
            </a:pPr>
            <a:r>
              <a:rPr lang="en-US" kern="0" dirty="0">
                <a:solidFill>
                  <a:srgbClr val="000000"/>
                </a:solidFill>
                <a:latin typeface="Arial"/>
              </a:rPr>
              <a:t>Portion of software run on a PMD and a portion run in the Cloud</a:t>
            </a:r>
          </a:p>
          <a:p>
            <a:pPr lvl="1" eaLnBrk="1" hangingPunct="1">
              <a:lnSpc>
                <a:spcPct val="90000"/>
              </a:lnSpc>
              <a:buClr>
                <a:srgbClr val="91AFBF"/>
              </a:buClr>
              <a:defRPr/>
            </a:pPr>
            <a:r>
              <a:rPr lang="en-US" kern="0" dirty="0">
                <a:solidFill>
                  <a:srgbClr val="000000"/>
                </a:solidFill>
                <a:latin typeface="Arial"/>
              </a:rPr>
              <a:t>Amazon and Google</a:t>
            </a:r>
          </a:p>
        </p:txBody>
      </p:sp>
    </p:spTree>
    <p:extLst>
      <p:ext uri="{BB962C8B-B14F-4D97-AF65-F5344CB8AC3E}">
        <p14:creationId xmlns:p14="http://schemas.microsoft.com/office/powerpoint/2010/main" val="1948820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9E596606-EF49-4D8C-9777-475C5634D700}" type="slidenum">
              <a:rPr lang="en-AU" altLang="en-US" sz="1400">
                <a:solidFill>
                  <a:srgbClr val="000000"/>
                </a:solidFill>
              </a:rPr>
              <a:pPr fontAlgn="base">
                <a:spcBef>
                  <a:spcPct val="0"/>
                </a:spcBef>
                <a:spcAft>
                  <a:spcPct val="0"/>
                </a:spcAft>
                <a:buClrTx/>
                <a:buSzTx/>
                <a:buNone/>
              </a:pPr>
              <a:t>29</a:t>
            </a:fld>
            <a:endParaRPr lang="en-AU" altLang="en-US" sz="1400">
              <a:solidFill>
                <a:srgbClr val="000000"/>
              </a:solidFill>
            </a:endParaRPr>
          </a:p>
        </p:txBody>
      </p:sp>
      <p:sp>
        <p:nvSpPr>
          <p:cNvPr id="15363" name="Rectangle 2"/>
          <p:cNvSpPr>
            <a:spLocks noGrp="1" noChangeArrowheads="1"/>
          </p:cNvSpPr>
          <p:nvPr>
            <p:ph type="title"/>
          </p:nvPr>
        </p:nvSpPr>
        <p:spPr/>
        <p:txBody>
          <a:bodyPr/>
          <a:lstStyle/>
          <a:p>
            <a:pPr eaLnBrk="1" hangingPunct="1"/>
            <a:r>
              <a:rPr lang="en-AU" altLang="en-US"/>
              <a:t>What You Will Learn</a:t>
            </a:r>
          </a:p>
        </p:txBody>
      </p:sp>
      <p:sp>
        <p:nvSpPr>
          <p:cNvPr id="15364" name="Rectangle 3"/>
          <p:cNvSpPr>
            <a:spLocks noGrp="1" noChangeArrowheads="1"/>
          </p:cNvSpPr>
          <p:nvPr>
            <p:ph type="body" idx="1"/>
          </p:nvPr>
        </p:nvSpPr>
        <p:spPr/>
        <p:txBody>
          <a:bodyPr/>
          <a:lstStyle/>
          <a:p>
            <a:pPr eaLnBrk="1" hangingPunct="1"/>
            <a:r>
              <a:rPr lang="en-AU" altLang="en-US"/>
              <a:t>How programs are translated into the machine language</a:t>
            </a:r>
          </a:p>
          <a:p>
            <a:pPr lvl="1" eaLnBrk="1" hangingPunct="1"/>
            <a:r>
              <a:rPr lang="en-AU" altLang="en-US"/>
              <a:t>And how the hardware executes them</a:t>
            </a:r>
          </a:p>
          <a:p>
            <a:pPr eaLnBrk="1" hangingPunct="1"/>
            <a:r>
              <a:rPr lang="en-AU" altLang="en-US"/>
              <a:t>The hardware/software interface</a:t>
            </a:r>
          </a:p>
          <a:p>
            <a:pPr eaLnBrk="1" hangingPunct="1"/>
            <a:r>
              <a:rPr lang="en-AU" altLang="en-US"/>
              <a:t>What determines program performance</a:t>
            </a:r>
          </a:p>
          <a:p>
            <a:pPr lvl="1" eaLnBrk="1" hangingPunct="1"/>
            <a:r>
              <a:rPr lang="en-AU" altLang="en-US"/>
              <a:t>And how it can be improved</a:t>
            </a:r>
          </a:p>
          <a:p>
            <a:pPr eaLnBrk="1" hangingPunct="1"/>
            <a:r>
              <a:rPr lang="en-AU" altLang="en-US"/>
              <a:t>How hardware designers improve performance</a:t>
            </a:r>
          </a:p>
          <a:p>
            <a:pPr eaLnBrk="1" hangingPunct="1"/>
            <a:r>
              <a:rPr lang="en-AU" altLang="en-US"/>
              <a:t>What is parallel processing</a:t>
            </a:r>
          </a:p>
        </p:txBody>
      </p:sp>
    </p:spTree>
    <p:extLst>
      <p:ext uri="{BB962C8B-B14F-4D97-AF65-F5344CB8AC3E}">
        <p14:creationId xmlns:p14="http://schemas.microsoft.com/office/powerpoint/2010/main" val="86655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Measuring performance</a:t>
            </a:r>
          </a:p>
        </p:txBody>
      </p:sp>
      <p:sp>
        <p:nvSpPr>
          <p:cNvPr id="3" name="Content Placeholder 2"/>
          <p:cNvSpPr>
            <a:spLocks noGrp="1"/>
          </p:cNvSpPr>
          <p:nvPr>
            <p:ph idx="1"/>
          </p:nvPr>
        </p:nvSpPr>
        <p:spPr/>
        <p:txBody>
          <a:bodyPr/>
          <a:lstStyle/>
          <a:p>
            <a:r>
              <a:rPr lang="en-CA" dirty="0"/>
              <a:t>In 2020H you are worried about questions like ‘what is the most efficient way to search N things’</a:t>
            </a:r>
          </a:p>
          <a:p>
            <a:endParaRPr lang="en-CA" dirty="0"/>
          </a:p>
          <a:p>
            <a:r>
              <a:rPr lang="en-CA" dirty="0"/>
              <a:t>In 2300H you are worried about questions like ‘what is the most efficient way to store a number in memory’ or how to multiply two integers/floating point/etc. numbers together</a:t>
            </a:r>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228197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2E795972-77E2-4307-9533-F5479B0ECD82}" type="slidenum">
              <a:rPr lang="en-AU" altLang="en-US" sz="1400">
                <a:solidFill>
                  <a:srgbClr val="000000"/>
                </a:solidFill>
              </a:rPr>
              <a:pPr fontAlgn="base">
                <a:spcBef>
                  <a:spcPct val="0"/>
                </a:spcBef>
                <a:spcAft>
                  <a:spcPct val="0"/>
                </a:spcAft>
                <a:buClrTx/>
                <a:buSzTx/>
                <a:buNone/>
              </a:pPr>
              <a:t>30</a:t>
            </a:fld>
            <a:endParaRPr lang="en-AU" altLang="en-US" sz="1400">
              <a:solidFill>
                <a:srgbClr val="000000"/>
              </a:solidFill>
            </a:endParaRPr>
          </a:p>
        </p:txBody>
      </p:sp>
      <p:sp>
        <p:nvSpPr>
          <p:cNvPr id="17411" name="Rectangle 2"/>
          <p:cNvSpPr>
            <a:spLocks noGrp="1" noChangeArrowheads="1"/>
          </p:cNvSpPr>
          <p:nvPr>
            <p:ph type="title"/>
          </p:nvPr>
        </p:nvSpPr>
        <p:spPr/>
        <p:txBody>
          <a:bodyPr/>
          <a:lstStyle/>
          <a:p>
            <a:pPr eaLnBrk="1" hangingPunct="1"/>
            <a:r>
              <a:rPr lang="en-US" altLang="en-US"/>
              <a:t>Understanding Performance</a:t>
            </a:r>
            <a:endParaRPr lang="en-AU" altLang="en-US"/>
          </a:p>
        </p:txBody>
      </p:sp>
      <p:sp>
        <p:nvSpPr>
          <p:cNvPr id="17412" name="Rectangle 3"/>
          <p:cNvSpPr>
            <a:spLocks noGrp="1" noChangeArrowheads="1"/>
          </p:cNvSpPr>
          <p:nvPr>
            <p:ph type="body" idx="1"/>
          </p:nvPr>
        </p:nvSpPr>
        <p:spPr/>
        <p:txBody>
          <a:bodyPr/>
          <a:lstStyle/>
          <a:p>
            <a:pPr eaLnBrk="1" hangingPunct="1"/>
            <a:r>
              <a:rPr lang="en-US" altLang="en-US" sz="2800" dirty="0"/>
              <a:t>Algorithm</a:t>
            </a:r>
          </a:p>
          <a:p>
            <a:pPr lvl="1" eaLnBrk="1" hangingPunct="1"/>
            <a:r>
              <a:rPr lang="en-US" altLang="en-US" sz="2400" dirty="0"/>
              <a:t>Determines number of operations executed</a:t>
            </a:r>
          </a:p>
          <a:p>
            <a:pPr eaLnBrk="1" hangingPunct="1"/>
            <a:r>
              <a:rPr lang="en-US" altLang="en-US" sz="2800" dirty="0"/>
              <a:t>Programming language, compiler, architecture</a:t>
            </a:r>
          </a:p>
          <a:p>
            <a:pPr lvl="1" eaLnBrk="1" hangingPunct="1"/>
            <a:r>
              <a:rPr lang="en-US" altLang="en-US" sz="2400" dirty="0"/>
              <a:t>Determine number of machine instructions executed per operation</a:t>
            </a:r>
          </a:p>
          <a:p>
            <a:pPr eaLnBrk="1" hangingPunct="1"/>
            <a:r>
              <a:rPr lang="en-US" altLang="en-US" sz="2800" dirty="0"/>
              <a:t>Processor and memory system</a:t>
            </a:r>
          </a:p>
          <a:p>
            <a:pPr lvl="1" eaLnBrk="1" hangingPunct="1"/>
            <a:r>
              <a:rPr lang="en-US" altLang="en-US" sz="2400" dirty="0"/>
              <a:t>Determine how fast instructions are executed</a:t>
            </a:r>
          </a:p>
          <a:p>
            <a:pPr eaLnBrk="1" hangingPunct="1"/>
            <a:r>
              <a:rPr lang="en-US" altLang="en-US" sz="2800" dirty="0"/>
              <a:t>I/O system (including OS)</a:t>
            </a:r>
          </a:p>
          <a:p>
            <a:pPr lvl="1" eaLnBrk="1" hangingPunct="1"/>
            <a:r>
              <a:rPr lang="en-US" altLang="en-US" sz="2400" dirty="0"/>
              <a:t>Determines how fast I/O operations are executed</a:t>
            </a:r>
            <a:endParaRPr lang="en-AU" altLang="en-US" sz="2400" dirty="0"/>
          </a:p>
        </p:txBody>
      </p:sp>
    </p:spTree>
    <p:extLst>
      <p:ext uri="{BB962C8B-B14F-4D97-AF65-F5344CB8AC3E}">
        <p14:creationId xmlns:p14="http://schemas.microsoft.com/office/powerpoint/2010/main" val="2883908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Eight Great Ideas</a:t>
            </a:r>
          </a:p>
        </p:txBody>
      </p:sp>
      <p:sp>
        <p:nvSpPr>
          <p:cNvPr id="19459" name="Content Placeholder 2"/>
          <p:cNvSpPr>
            <a:spLocks noGrp="1"/>
          </p:cNvSpPr>
          <p:nvPr>
            <p:ph idx="1"/>
          </p:nvPr>
        </p:nvSpPr>
        <p:spPr/>
        <p:txBody>
          <a:bodyPr/>
          <a:lstStyle/>
          <a:p>
            <a:pPr>
              <a:lnSpc>
                <a:spcPct val="150000"/>
              </a:lnSpc>
            </a:pPr>
            <a:r>
              <a:rPr lang="en-US" altLang="en-US" sz="2400"/>
              <a:t>Design for </a:t>
            </a:r>
            <a:r>
              <a:rPr lang="en-US" altLang="en-US" sz="2400" b="1" i="1"/>
              <a:t>Moore’s Law</a:t>
            </a:r>
          </a:p>
          <a:p>
            <a:pPr>
              <a:lnSpc>
                <a:spcPct val="150000"/>
              </a:lnSpc>
            </a:pPr>
            <a:r>
              <a:rPr lang="en-US" altLang="en-US" sz="2400"/>
              <a:t>Use </a:t>
            </a:r>
            <a:r>
              <a:rPr lang="en-US" altLang="en-US" sz="2400" b="1" i="1"/>
              <a:t>abstraction</a:t>
            </a:r>
            <a:r>
              <a:rPr lang="en-US" altLang="en-US" sz="2400"/>
              <a:t> to simplify design</a:t>
            </a:r>
          </a:p>
          <a:p>
            <a:pPr>
              <a:lnSpc>
                <a:spcPct val="150000"/>
              </a:lnSpc>
            </a:pPr>
            <a:r>
              <a:rPr lang="en-US" altLang="en-US" sz="2400"/>
              <a:t>Make the </a:t>
            </a:r>
            <a:r>
              <a:rPr lang="en-US" altLang="en-US" sz="2400" b="1" i="1"/>
              <a:t>common case fast</a:t>
            </a:r>
          </a:p>
          <a:p>
            <a:pPr>
              <a:lnSpc>
                <a:spcPct val="150000"/>
              </a:lnSpc>
            </a:pPr>
            <a:r>
              <a:rPr lang="en-US" altLang="en-US" sz="2400"/>
              <a:t>Performance </a:t>
            </a:r>
            <a:r>
              <a:rPr lang="en-US" altLang="en-US" sz="2400" i="1"/>
              <a:t>via</a:t>
            </a:r>
            <a:r>
              <a:rPr lang="en-US" altLang="en-US" sz="2400"/>
              <a:t> </a:t>
            </a:r>
            <a:r>
              <a:rPr lang="en-US" altLang="en-US" sz="2400" b="1" i="1"/>
              <a:t>parallelism</a:t>
            </a:r>
          </a:p>
          <a:p>
            <a:pPr>
              <a:lnSpc>
                <a:spcPct val="150000"/>
              </a:lnSpc>
            </a:pPr>
            <a:r>
              <a:rPr lang="en-US" altLang="en-US" sz="2400"/>
              <a:t>Performance </a:t>
            </a:r>
            <a:r>
              <a:rPr lang="en-US" altLang="en-US" sz="2400" i="1"/>
              <a:t>via</a:t>
            </a:r>
            <a:r>
              <a:rPr lang="en-US" altLang="en-US" sz="2400"/>
              <a:t> </a:t>
            </a:r>
            <a:r>
              <a:rPr lang="en-US" altLang="en-US" sz="2400" b="1" i="1"/>
              <a:t>pipelining</a:t>
            </a:r>
          </a:p>
          <a:p>
            <a:pPr>
              <a:lnSpc>
                <a:spcPct val="150000"/>
              </a:lnSpc>
            </a:pPr>
            <a:r>
              <a:rPr lang="en-US" altLang="en-US" sz="2400"/>
              <a:t>Performance </a:t>
            </a:r>
            <a:r>
              <a:rPr lang="en-US" altLang="en-US" sz="2400" i="1"/>
              <a:t>via</a:t>
            </a:r>
            <a:r>
              <a:rPr lang="en-US" altLang="en-US" sz="2400"/>
              <a:t> </a:t>
            </a:r>
            <a:r>
              <a:rPr lang="en-US" altLang="en-US" sz="2400" b="1" i="1"/>
              <a:t>prediction</a:t>
            </a:r>
          </a:p>
          <a:p>
            <a:pPr>
              <a:lnSpc>
                <a:spcPct val="150000"/>
              </a:lnSpc>
            </a:pPr>
            <a:r>
              <a:rPr lang="en-US" altLang="en-US" sz="2400" b="1" i="1"/>
              <a:t>Hierarchy</a:t>
            </a:r>
            <a:r>
              <a:rPr lang="en-US" altLang="en-US" sz="2400"/>
              <a:t> of memories</a:t>
            </a:r>
          </a:p>
          <a:p>
            <a:pPr>
              <a:lnSpc>
                <a:spcPct val="150000"/>
              </a:lnSpc>
            </a:pPr>
            <a:r>
              <a:rPr lang="en-US" altLang="en-US" sz="2400" b="1" i="1"/>
              <a:t>Dependability</a:t>
            </a:r>
            <a:r>
              <a:rPr lang="en-US" altLang="en-US" sz="2400"/>
              <a:t> </a:t>
            </a:r>
            <a:r>
              <a:rPr lang="en-US" altLang="en-US" sz="2400" i="1"/>
              <a:t>via</a:t>
            </a:r>
            <a:r>
              <a:rPr lang="en-US" altLang="en-US" sz="2400"/>
              <a:t> redundancy</a:t>
            </a:r>
          </a:p>
        </p:txBody>
      </p:sp>
      <p:sp>
        <p:nvSpPr>
          <p:cNvPr id="1946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B071CA76-3641-43B2-86F2-0B9641AEEB6A}" type="slidenum">
              <a:rPr lang="en-AU" altLang="en-US" sz="1400">
                <a:solidFill>
                  <a:srgbClr val="000000"/>
                </a:solidFill>
              </a:rPr>
              <a:pPr fontAlgn="base">
                <a:spcBef>
                  <a:spcPct val="0"/>
                </a:spcBef>
                <a:spcAft>
                  <a:spcPct val="0"/>
                </a:spcAft>
                <a:buClrTx/>
                <a:buSzTx/>
                <a:buNone/>
              </a:pPr>
              <a:t>31</a:t>
            </a:fld>
            <a:endParaRPr lang="en-AU" altLang="en-US" sz="1400">
              <a:solidFill>
                <a:srgbClr val="000000"/>
              </a:solidFill>
            </a:endParaRPr>
          </a:p>
        </p:txBody>
      </p:sp>
      <p:sp>
        <p:nvSpPr>
          <p:cNvPr id="19461" name="Text Box 4"/>
          <p:cNvSpPr txBox="1">
            <a:spLocks noChangeArrowheads="1"/>
          </p:cNvSpPr>
          <p:nvPr/>
        </p:nvSpPr>
        <p:spPr bwMode="auto">
          <a:xfrm rot="5400000">
            <a:off x="7942263" y="2357438"/>
            <a:ext cx="5084763"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ECEAAC"/>
                </a:solidFill>
              </a:rPr>
              <a:t>§1.2 Eight Great Ideas in Computer Architecture</a:t>
            </a:r>
          </a:p>
        </p:txBody>
      </p:sp>
      <p:pic>
        <p:nvPicPr>
          <p:cNvPr id="1946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888" y="1112838"/>
            <a:ext cx="6477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0438" y="1760538"/>
            <a:ext cx="57626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350" y="2389188"/>
            <a:ext cx="85883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9000" y="2997200"/>
            <a:ext cx="719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1900" y="3597276"/>
            <a:ext cx="6985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0113" y="4197350"/>
            <a:ext cx="69056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5863" y="4808538"/>
            <a:ext cx="787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99464" y="5586413"/>
            <a:ext cx="9223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263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FD121B7B-C1C6-42F8-8FCE-2C41DC0FCF70}" type="slidenum">
              <a:rPr lang="en-AU" altLang="en-US" sz="1400">
                <a:solidFill>
                  <a:srgbClr val="000000"/>
                </a:solidFill>
              </a:rPr>
              <a:pPr fontAlgn="base">
                <a:spcBef>
                  <a:spcPct val="0"/>
                </a:spcBef>
                <a:spcAft>
                  <a:spcPct val="0"/>
                </a:spcAft>
                <a:buClrTx/>
                <a:buSzTx/>
                <a:buNone/>
              </a:pPr>
              <a:t>32</a:t>
            </a:fld>
            <a:endParaRPr lang="en-AU" altLang="en-US" sz="1400">
              <a:solidFill>
                <a:srgbClr val="000000"/>
              </a:solidFill>
            </a:endParaRPr>
          </a:p>
        </p:txBody>
      </p:sp>
      <p:sp>
        <p:nvSpPr>
          <p:cNvPr id="20483" name="Rectangle 2"/>
          <p:cNvSpPr>
            <a:spLocks noGrp="1" noChangeArrowheads="1"/>
          </p:cNvSpPr>
          <p:nvPr>
            <p:ph type="title"/>
          </p:nvPr>
        </p:nvSpPr>
        <p:spPr/>
        <p:txBody>
          <a:bodyPr/>
          <a:lstStyle/>
          <a:p>
            <a:pPr eaLnBrk="1" hangingPunct="1"/>
            <a:r>
              <a:rPr lang="en-US" altLang="en-US"/>
              <a:t>Below Your Program</a:t>
            </a:r>
            <a:endParaRPr lang="en-AU" altLang="en-US"/>
          </a:p>
        </p:txBody>
      </p:sp>
      <p:sp>
        <p:nvSpPr>
          <p:cNvPr id="20484" name="Rectangle 6"/>
          <p:cNvSpPr>
            <a:spLocks noGrp="1" noChangeArrowheads="1"/>
          </p:cNvSpPr>
          <p:nvPr>
            <p:ph type="body" sz="half" idx="2"/>
          </p:nvPr>
        </p:nvSpPr>
        <p:spPr>
          <a:xfrm>
            <a:off x="4656138" y="1125538"/>
            <a:ext cx="5822950" cy="5111750"/>
          </a:xfrm>
        </p:spPr>
        <p:txBody>
          <a:bodyPr/>
          <a:lstStyle/>
          <a:p>
            <a:pPr eaLnBrk="1" hangingPunct="1"/>
            <a:r>
              <a:rPr lang="en-US" altLang="en-US" sz="2800" dirty="0"/>
              <a:t>Application software</a:t>
            </a:r>
          </a:p>
          <a:p>
            <a:pPr lvl="1" eaLnBrk="1" hangingPunct="1"/>
            <a:r>
              <a:rPr lang="en-US" altLang="en-US" sz="2400" dirty="0"/>
              <a:t>Written in high-level language</a:t>
            </a:r>
          </a:p>
          <a:p>
            <a:pPr eaLnBrk="1" hangingPunct="1"/>
            <a:r>
              <a:rPr lang="en-US" altLang="en-US" sz="2800" dirty="0"/>
              <a:t>System software</a:t>
            </a:r>
          </a:p>
          <a:p>
            <a:pPr lvl="1" eaLnBrk="1" hangingPunct="1"/>
            <a:r>
              <a:rPr lang="en-US" altLang="en-US" sz="2400" dirty="0"/>
              <a:t>Compiler: translates HLL code to machine code</a:t>
            </a:r>
          </a:p>
          <a:p>
            <a:pPr lvl="1" eaLnBrk="1" hangingPunct="1"/>
            <a:r>
              <a:rPr lang="en-US" altLang="en-US" sz="2400" dirty="0"/>
              <a:t>Operating System: service code</a:t>
            </a:r>
          </a:p>
          <a:p>
            <a:pPr lvl="2" eaLnBrk="1" hangingPunct="1"/>
            <a:r>
              <a:rPr lang="en-US" altLang="en-US" sz="2000" dirty="0"/>
              <a:t>Handling input/output</a:t>
            </a:r>
          </a:p>
          <a:p>
            <a:pPr lvl="2" eaLnBrk="1" hangingPunct="1"/>
            <a:r>
              <a:rPr lang="en-US" altLang="en-US" sz="2000" dirty="0"/>
              <a:t>Managing memory and storage</a:t>
            </a:r>
          </a:p>
          <a:p>
            <a:pPr lvl="2" eaLnBrk="1" hangingPunct="1"/>
            <a:r>
              <a:rPr lang="en-US" altLang="en-US" sz="2000" dirty="0"/>
              <a:t>Scheduling tasks &amp; sharing resources</a:t>
            </a:r>
          </a:p>
          <a:p>
            <a:pPr eaLnBrk="1" hangingPunct="1"/>
            <a:r>
              <a:rPr lang="en-US" altLang="en-US" sz="2800" dirty="0"/>
              <a:t>Hardware</a:t>
            </a:r>
          </a:p>
          <a:p>
            <a:pPr lvl="1" eaLnBrk="1" hangingPunct="1"/>
            <a:r>
              <a:rPr lang="en-US" altLang="en-US" sz="2400" dirty="0"/>
              <a:t>Processor, memory, I/O controllers</a:t>
            </a:r>
            <a:endParaRPr lang="en-AU" altLang="en-US" sz="2400" dirty="0"/>
          </a:p>
        </p:txBody>
      </p:sp>
      <p:sp>
        <p:nvSpPr>
          <p:cNvPr id="20485" name="Text Box 7"/>
          <p:cNvSpPr txBox="1">
            <a:spLocks noChangeArrowheads="1"/>
          </p:cNvSpPr>
          <p:nvPr/>
        </p:nvSpPr>
        <p:spPr bwMode="auto">
          <a:xfrm rot="5400000">
            <a:off x="9084469" y="1215231"/>
            <a:ext cx="28003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ECEAAC"/>
                </a:solidFill>
              </a:rPr>
              <a:t>§1.3 Below Your Program</a:t>
            </a:r>
          </a:p>
        </p:txBody>
      </p:sp>
      <p:pic>
        <p:nvPicPr>
          <p:cNvPr id="20486" name="Picture 11" descr="f01-0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2781300"/>
            <a:ext cx="24003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600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ED52A8A1-02DA-4523-8F61-4853C11A9E5F}" type="slidenum">
              <a:rPr lang="en-AU" altLang="en-US" sz="1400">
                <a:solidFill>
                  <a:srgbClr val="000000"/>
                </a:solidFill>
              </a:rPr>
              <a:pPr fontAlgn="base">
                <a:spcBef>
                  <a:spcPct val="0"/>
                </a:spcBef>
                <a:spcAft>
                  <a:spcPct val="0"/>
                </a:spcAft>
                <a:buClrTx/>
                <a:buSzTx/>
                <a:buNone/>
              </a:pPr>
              <a:t>33</a:t>
            </a:fld>
            <a:endParaRPr lang="en-AU" altLang="en-US" sz="1400">
              <a:solidFill>
                <a:srgbClr val="000000"/>
              </a:solidFill>
            </a:endParaRPr>
          </a:p>
        </p:txBody>
      </p:sp>
      <p:sp>
        <p:nvSpPr>
          <p:cNvPr id="22531" name="Rectangle 8"/>
          <p:cNvSpPr>
            <a:spLocks noGrp="1" noChangeArrowheads="1"/>
          </p:cNvSpPr>
          <p:nvPr>
            <p:ph type="title"/>
          </p:nvPr>
        </p:nvSpPr>
        <p:spPr/>
        <p:txBody>
          <a:bodyPr/>
          <a:lstStyle/>
          <a:p>
            <a:pPr eaLnBrk="1" hangingPunct="1"/>
            <a:r>
              <a:rPr lang="en-US" altLang="en-US"/>
              <a:t>Levels of Program Code</a:t>
            </a:r>
            <a:endParaRPr lang="en-AU" altLang="en-US"/>
          </a:p>
        </p:txBody>
      </p:sp>
      <p:sp>
        <p:nvSpPr>
          <p:cNvPr id="22532" name="Rectangle 9"/>
          <p:cNvSpPr>
            <a:spLocks noGrp="1" noChangeArrowheads="1"/>
          </p:cNvSpPr>
          <p:nvPr>
            <p:ph type="body" idx="1"/>
          </p:nvPr>
        </p:nvSpPr>
        <p:spPr>
          <a:xfrm>
            <a:off x="2208214" y="1125538"/>
            <a:ext cx="4751387" cy="5111750"/>
          </a:xfrm>
        </p:spPr>
        <p:txBody>
          <a:bodyPr/>
          <a:lstStyle/>
          <a:p>
            <a:pPr eaLnBrk="1" hangingPunct="1">
              <a:lnSpc>
                <a:spcPct val="90000"/>
              </a:lnSpc>
            </a:pPr>
            <a:r>
              <a:rPr lang="en-US" altLang="en-US" sz="2800"/>
              <a:t>High-level language</a:t>
            </a:r>
          </a:p>
          <a:p>
            <a:pPr lvl="1" eaLnBrk="1" hangingPunct="1">
              <a:lnSpc>
                <a:spcPct val="90000"/>
              </a:lnSpc>
            </a:pPr>
            <a:r>
              <a:rPr lang="en-US" altLang="en-US" sz="2400"/>
              <a:t>Level of abstraction closer to problem domain</a:t>
            </a:r>
          </a:p>
          <a:p>
            <a:pPr lvl="1" eaLnBrk="1" hangingPunct="1">
              <a:lnSpc>
                <a:spcPct val="90000"/>
              </a:lnSpc>
            </a:pPr>
            <a:r>
              <a:rPr lang="en-US" altLang="en-US" sz="2400"/>
              <a:t>Provides for productivity and portability </a:t>
            </a:r>
            <a:endParaRPr lang="en-AU" altLang="en-US" sz="2400"/>
          </a:p>
          <a:p>
            <a:pPr eaLnBrk="1" hangingPunct="1">
              <a:lnSpc>
                <a:spcPct val="90000"/>
              </a:lnSpc>
            </a:pPr>
            <a:r>
              <a:rPr lang="en-US" altLang="en-US" sz="2800"/>
              <a:t>Assembly language</a:t>
            </a:r>
          </a:p>
          <a:p>
            <a:pPr lvl="1" eaLnBrk="1" hangingPunct="1">
              <a:lnSpc>
                <a:spcPct val="90000"/>
              </a:lnSpc>
            </a:pPr>
            <a:r>
              <a:rPr lang="en-US" altLang="en-US" sz="2400"/>
              <a:t>Textual representation of instructions</a:t>
            </a:r>
          </a:p>
          <a:p>
            <a:pPr eaLnBrk="1" hangingPunct="1">
              <a:lnSpc>
                <a:spcPct val="90000"/>
              </a:lnSpc>
            </a:pPr>
            <a:r>
              <a:rPr lang="en-US" altLang="en-US" sz="2800"/>
              <a:t>Hardware representation</a:t>
            </a:r>
          </a:p>
          <a:p>
            <a:pPr lvl="1" eaLnBrk="1" hangingPunct="1">
              <a:lnSpc>
                <a:spcPct val="90000"/>
              </a:lnSpc>
            </a:pPr>
            <a:r>
              <a:rPr lang="en-US" altLang="en-US" sz="2400"/>
              <a:t>Binary digits (bits)</a:t>
            </a:r>
          </a:p>
          <a:p>
            <a:pPr lvl="1" eaLnBrk="1" hangingPunct="1">
              <a:lnSpc>
                <a:spcPct val="90000"/>
              </a:lnSpc>
            </a:pPr>
            <a:r>
              <a:rPr lang="en-US" altLang="en-US" sz="2400"/>
              <a:t>Encoded instructions and data</a:t>
            </a:r>
          </a:p>
        </p:txBody>
      </p:sp>
      <p:pic>
        <p:nvPicPr>
          <p:cNvPr id="22533" name="Picture 10" descr="f01-0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064" y="1268413"/>
            <a:ext cx="3228975"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841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51869D76-0844-4BC5-8E62-BB0531B8446B}" type="slidenum">
              <a:rPr lang="en-AU" altLang="en-US" sz="1400">
                <a:solidFill>
                  <a:srgbClr val="000000"/>
                </a:solidFill>
              </a:rPr>
              <a:pPr fontAlgn="base">
                <a:spcBef>
                  <a:spcPct val="0"/>
                </a:spcBef>
                <a:spcAft>
                  <a:spcPct val="0"/>
                </a:spcAft>
                <a:buClrTx/>
                <a:buSzTx/>
                <a:buNone/>
              </a:pPr>
              <a:t>34</a:t>
            </a:fld>
            <a:endParaRPr lang="en-AU" altLang="en-US" sz="1400">
              <a:solidFill>
                <a:srgbClr val="000000"/>
              </a:solidFill>
            </a:endParaRPr>
          </a:p>
        </p:txBody>
      </p:sp>
      <p:pic>
        <p:nvPicPr>
          <p:cNvPr id="24579" name="Picture 13" descr="f01-04-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2060575"/>
            <a:ext cx="3973513"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2"/>
          <p:cNvSpPr>
            <a:spLocks noGrp="1" noChangeArrowheads="1"/>
          </p:cNvSpPr>
          <p:nvPr>
            <p:ph type="title"/>
          </p:nvPr>
        </p:nvSpPr>
        <p:spPr/>
        <p:txBody>
          <a:bodyPr/>
          <a:lstStyle/>
          <a:p>
            <a:pPr eaLnBrk="1" hangingPunct="1"/>
            <a:r>
              <a:rPr lang="en-US" altLang="en-US"/>
              <a:t>Components of a Computer</a:t>
            </a:r>
            <a:endParaRPr lang="en-AU" altLang="en-US"/>
          </a:p>
        </p:txBody>
      </p:sp>
      <p:sp>
        <p:nvSpPr>
          <p:cNvPr id="24581" name="Rectangle 7"/>
          <p:cNvSpPr>
            <a:spLocks noGrp="1" noChangeArrowheads="1"/>
          </p:cNvSpPr>
          <p:nvPr>
            <p:ph type="body" sz="half" idx="2"/>
          </p:nvPr>
        </p:nvSpPr>
        <p:spPr>
          <a:xfrm>
            <a:off x="5880100" y="1125538"/>
            <a:ext cx="4598988" cy="5111750"/>
          </a:xfrm>
        </p:spPr>
        <p:txBody>
          <a:bodyPr/>
          <a:lstStyle/>
          <a:p>
            <a:pPr eaLnBrk="1" hangingPunct="1"/>
            <a:r>
              <a:rPr lang="en-US" altLang="en-US" sz="2800"/>
              <a:t>Same components for</a:t>
            </a:r>
            <a:br>
              <a:rPr lang="en-US" altLang="en-US" sz="2800"/>
            </a:br>
            <a:r>
              <a:rPr lang="en-US" altLang="en-US" sz="2800"/>
              <a:t>all kinds of computer</a:t>
            </a:r>
          </a:p>
          <a:p>
            <a:pPr lvl="1" eaLnBrk="1" hangingPunct="1"/>
            <a:r>
              <a:rPr lang="en-US" altLang="en-US" sz="2400"/>
              <a:t>Desktop, server,</a:t>
            </a:r>
            <a:br>
              <a:rPr lang="en-US" altLang="en-US" sz="2400"/>
            </a:br>
            <a:r>
              <a:rPr lang="en-US" altLang="en-US" sz="2400"/>
              <a:t>embedded</a:t>
            </a:r>
          </a:p>
          <a:p>
            <a:pPr eaLnBrk="1" hangingPunct="1"/>
            <a:r>
              <a:rPr lang="en-US" altLang="en-US" sz="2800"/>
              <a:t>Input/output includes</a:t>
            </a:r>
          </a:p>
          <a:p>
            <a:pPr lvl="1" eaLnBrk="1" hangingPunct="1"/>
            <a:r>
              <a:rPr lang="en-US" altLang="en-US" sz="2400"/>
              <a:t>User-interface devices</a:t>
            </a:r>
          </a:p>
          <a:p>
            <a:pPr lvl="2" eaLnBrk="1" hangingPunct="1"/>
            <a:r>
              <a:rPr lang="en-US" altLang="en-US" sz="2000"/>
              <a:t>Display, keyboard, mouse</a:t>
            </a:r>
          </a:p>
          <a:p>
            <a:pPr lvl="1" eaLnBrk="1" hangingPunct="1"/>
            <a:r>
              <a:rPr lang="en-US" altLang="en-US" sz="2400"/>
              <a:t>Storage devices</a:t>
            </a:r>
          </a:p>
          <a:p>
            <a:pPr lvl="2" eaLnBrk="1" hangingPunct="1"/>
            <a:r>
              <a:rPr lang="en-US" altLang="en-US" sz="2000"/>
              <a:t>Hard disk, CD/DVD, flash</a:t>
            </a:r>
          </a:p>
          <a:p>
            <a:pPr lvl="1" eaLnBrk="1" hangingPunct="1"/>
            <a:r>
              <a:rPr lang="en-US" altLang="en-US" sz="2400"/>
              <a:t>Network adapters</a:t>
            </a:r>
          </a:p>
          <a:p>
            <a:pPr lvl="2" eaLnBrk="1" hangingPunct="1"/>
            <a:r>
              <a:rPr lang="en-US" altLang="en-US" sz="2000"/>
              <a:t>For communicating with other computers</a:t>
            </a:r>
            <a:endParaRPr lang="en-AU" altLang="en-US" sz="2000"/>
          </a:p>
        </p:txBody>
      </p:sp>
      <p:sp>
        <p:nvSpPr>
          <p:cNvPr id="24582" name="Text Box 9"/>
          <p:cNvSpPr txBox="1">
            <a:spLocks noChangeArrowheads="1"/>
          </p:cNvSpPr>
          <p:nvPr/>
        </p:nvSpPr>
        <p:spPr bwMode="auto">
          <a:xfrm rot="5400000">
            <a:off x="9232107" y="1064419"/>
            <a:ext cx="250507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ECEAAC"/>
                </a:solidFill>
              </a:rPr>
              <a:t>§1.4 Under the Covers</a:t>
            </a:r>
          </a:p>
        </p:txBody>
      </p:sp>
      <p:sp>
        <p:nvSpPr>
          <p:cNvPr id="24583" name="Text Box 11"/>
          <p:cNvSpPr txBox="1">
            <a:spLocks noChangeArrowheads="1"/>
          </p:cNvSpPr>
          <p:nvPr/>
        </p:nvSpPr>
        <p:spPr bwMode="auto">
          <a:xfrm>
            <a:off x="2208213" y="1258889"/>
            <a:ext cx="2865272"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2400" b="1">
                <a:solidFill>
                  <a:srgbClr val="ECEAAC"/>
                </a:solidFill>
                <a:latin typeface="Arial Black" panose="020B0A04020102020204" pitchFamily="34" charset="0"/>
              </a:rPr>
              <a:t>The BIG Picture</a:t>
            </a:r>
          </a:p>
        </p:txBody>
      </p:sp>
    </p:spTree>
    <p:extLst>
      <p:ext uri="{BB962C8B-B14F-4D97-AF65-F5344CB8AC3E}">
        <p14:creationId xmlns:p14="http://schemas.microsoft.com/office/powerpoint/2010/main" val="2932258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6DF737CD-467A-4E38-8569-79F0AD41DCCD}" type="slidenum">
              <a:rPr lang="en-AU" altLang="en-US" sz="1400">
                <a:solidFill>
                  <a:srgbClr val="000000"/>
                </a:solidFill>
              </a:rPr>
              <a:pPr fontAlgn="base">
                <a:spcBef>
                  <a:spcPct val="0"/>
                </a:spcBef>
                <a:spcAft>
                  <a:spcPct val="0"/>
                </a:spcAft>
                <a:buClrTx/>
                <a:buSzTx/>
                <a:buNone/>
              </a:pPr>
              <a:t>35</a:t>
            </a:fld>
            <a:endParaRPr lang="en-AU" altLang="en-US" sz="1400">
              <a:solidFill>
                <a:srgbClr val="000000"/>
              </a:solidFill>
            </a:endParaRPr>
          </a:p>
        </p:txBody>
      </p:sp>
      <p:sp>
        <p:nvSpPr>
          <p:cNvPr id="26627" name="Rectangle 2"/>
          <p:cNvSpPr>
            <a:spLocks noGrp="1" noChangeArrowheads="1"/>
          </p:cNvSpPr>
          <p:nvPr>
            <p:ph type="title"/>
          </p:nvPr>
        </p:nvSpPr>
        <p:spPr/>
        <p:txBody>
          <a:bodyPr/>
          <a:lstStyle/>
          <a:p>
            <a:pPr eaLnBrk="1" hangingPunct="1"/>
            <a:r>
              <a:rPr lang="en-US" altLang="en-US"/>
              <a:t>Touchscreen</a:t>
            </a:r>
          </a:p>
        </p:txBody>
      </p:sp>
      <p:sp>
        <p:nvSpPr>
          <p:cNvPr id="26628" name="Rectangle 3"/>
          <p:cNvSpPr>
            <a:spLocks noGrp="1" noChangeArrowheads="1"/>
          </p:cNvSpPr>
          <p:nvPr>
            <p:ph type="body" sz="half" idx="1"/>
          </p:nvPr>
        </p:nvSpPr>
        <p:spPr>
          <a:xfrm>
            <a:off x="2208213" y="1125538"/>
            <a:ext cx="4057650" cy="5111750"/>
          </a:xfrm>
        </p:spPr>
        <p:txBody>
          <a:bodyPr/>
          <a:lstStyle/>
          <a:p>
            <a:pPr eaLnBrk="1" hangingPunct="1"/>
            <a:r>
              <a:rPr lang="en-US" altLang="en-US" sz="2800"/>
              <a:t>PostPC device</a:t>
            </a:r>
          </a:p>
          <a:p>
            <a:pPr eaLnBrk="1" hangingPunct="1"/>
            <a:r>
              <a:rPr lang="en-US" altLang="en-US" sz="2800"/>
              <a:t>Supersedes keyboard and mouse</a:t>
            </a:r>
          </a:p>
          <a:p>
            <a:pPr eaLnBrk="1" hangingPunct="1"/>
            <a:r>
              <a:rPr lang="en-US" altLang="en-US" sz="2800"/>
              <a:t>Resistive and Capacitive types</a:t>
            </a:r>
          </a:p>
          <a:p>
            <a:pPr lvl="1" eaLnBrk="1" hangingPunct="1"/>
            <a:r>
              <a:rPr lang="en-US" altLang="en-US" sz="2400"/>
              <a:t>Most tablets, smart phones use capacitive</a:t>
            </a:r>
          </a:p>
          <a:p>
            <a:pPr lvl="1" eaLnBrk="1" hangingPunct="1"/>
            <a:r>
              <a:rPr lang="en-GB" altLang="en-US" sz="2400"/>
              <a:t>Capacitive allows multiple touches simultaneously</a:t>
            </a:r>
            <a:endParaRPr lang="en-US" altLang="en-US" sz="2400"/>
          </a:p>
          <a:p>
            <a:pPr lvl="1" eaLnBrk="1" hangingPunct="1"/>
            <a:endParaRPr lang="en-US" altLang="en-US" sz="2400"/>
          </a:p>
        </p:txBody>
      </p:sp>
      <p:pic>
        <p:nvPicPr>
          <p:cNvPr id="26629" name="Picture 14" descr="http://wrtassoc.com/wp-content/uploads/2010/01/iPad-w-han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4" y="1844676"/>
            <a:ext cx="33623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5703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Text Placeholder 2"/>
          <p:cNvSpPr>
            <a:spLocks noGrp="1"/>
          </p:cNvSpPr>
          <p:nvPr>
            <p:ph type="body" sz="half" idx="1"/>
          </p:nvPr>
        </p:nvSpPr>
        <p:spPr>
          <a:xfrm>
            <a:off x="2208214" y="1125538"/>
            <a:ext cx="7704211" cy="5111750"/>
          </a:xfrm>
        </p:spPr>
        <p:txBody>
          <a:bodyPr/>
          <a:lstStyle/>
          <a:p>
            <a:r>
              <a:rPr lang="en-CA" dirty="0">
                <a:hlinkClick r:id="rId2"/>
              </a:rPr>
              <a:t>https://www.youtube.com/watch?v=9BnLbv6QYcA</a:t>
            </a:r>
            <a:endParaRPr lang="en-CA" dirty="0"/>
          </a:p>
          <a:p>
            <a:endParaRPr lang="en-CA" dirty="0"/>
          </a:p>
          <a:p>
            <a:endParaRPr lang="en-CA" dirty="0"/>
          </a:p>
        </p:txBody>
      </p:sp>
      <p:sp>
        <p:nvSpPr>
          <p:cNvPr id="5" name="Footer Placeholder 4"/>
          <p:cNvSpPr>
            <a:spLocks noGrp="1"/>
          </p:cNvSpPr>
          <p:nvPr>
            <p:ph type="ftr" sz="quarter" idx="10"/>
          </p:nvPr>
        </p:nvSpPr>
        <p:spPr/>
        <p:txBody>
          <a:bodyPr/>
          <a:lstStyle/>
          <a:p>
            <a:pPr fontAlgn="base">
              <a:spcBef>
                <a:spcPct val="0"/>
              </a:spcBef>
              <a:spcAft>
                <a:spcPct val="0"/>
              </a:spcAft>
              <a:defRPr/>
            </a:pPr>
            <a:r>
              <a:rPr lang="en-AU" altLang="en-US">
                <a:solidFill>
                  <a:srgbClr val="000000"/>
                </a:solidFill>
                <a:latin typeface="Arial" panose="020B0604020202020204" pitchFamily="34" charset="0"/>
              </a:rPr>
              <a:t>Chapter 1 — Computer Abstractions and Technology — </a:t>
            </a:r>
            <a:fld id="{827C1419-8AC3-4DFD-81BB-82F234A3E08A}" type="slidenum">
              <a:rPr lang="en-AU" altLang="en-US">
                <a:solidFill>
                  <a:srgbClr val="000000"/>
                </a:solidFill>
                <a:latin typeface="Arial" panose="020B0604020202020204" pitchFamily="34" charset="0"/>
              </a:rPr>
              <a:pPr fontAlgn="base">
                <a:spcBef>
                  <a:spcPct val="0"/>
                </a:spcBef>
                <a:spcAft>
                  <a:spcPct val="0"/>
                </a:spcAft>
                <a:defRPr/>
              </a:pPr>
              <a:t>36</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501678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E3AD6C69-212B-4362-B8B8-8EFF124A26BE}" type="slidenum">
              <a:rPr lang="en-AU" altLang="en-US" sz="1400">
                <a:solidFill>
                  <a:srgbClr val="000000"/>
                </a:solidFill>
              </a:rPr>
              <a:pPr fontAlgn="base">
                <a:spcBef>
                  <a:spcPct val="0"/>
                </a:spcBef>
                <a:spcAft>
                  <a:spcPct val="0"/>
                </a:spcAft>
                <a:buClrTx/>
                <a:buSzTx/>
                <a:buNone/>
              </a:pPr>
              <a:t>37</a:t>
            </a:fld>
            <a:endParaRPr lang="en-AU" altLang="en-US" sz="1400">
              <a:solidFill>
                <a:srgbClr val="000000"/>
              </a:solidFill>
            </a:endParaRPr>
          </a:p>
        </p:txBody>
      </p:sp>
      <p:sp>
        <p:nvSpPr>
          <p:cNvPr id="28675" name="Rectangle 2"/>
          <p:cNvSpPr>
            <a:spLocks noGrp="1" noChangeArrowheads="1"/>
          </p:cNvSpPr>
          <p:nvPr>
            <p:ph type="title"/>
          </p:nvPr>
        </p:nvSpPr>
        <p:spPr/>
        <p:txBody>
          <a:bodyPr/>
          <a:lstStyle/>
          <a:p>
            <a:pPr eaLnBrk="1" hangingPunct="1"/>
            <a:r>
              <a:rPr lang="en-US" altLang="en-US"/>
              <a:t>Through the Looking Glass</a:t>
            </a:r>
          </a:p>
        </p:txBody>
      </p:sp>
      <p:sp>
        <p:nvSpPr>
          <p:cNvPr id="28676" name="Rectangle 3"/>
          <p:cNvSpPr>
            <a:spLocks noGrp="1" noChangeArrowheads="1"/>
          </p:cNvSpPr>
          <p:nvPr>
            <p:ph type="body" idx="1"/>
          </p:nvPr>
        </p:nvSpPr>
        <p:spPr>
          <a:xfrm>
            <a:off x="2208214" y="1125538"/>
            <a:ext cx="8270875" cy="1727200"/>
          </a:xfrm>
        </p:spPr>
        <p:txBody>
          <a:bodyPr/>
          <a:lstStyle/>
          <a:p>
            <a:pPr eaLnBrk="1" hangingPunct="1"/>
            <a:r>
              <a:rPr lang="en-US" altLang="en-US"/>
              <a:t>LCD screen: picture elements (pixels)</a:t>
            </a:r>
          </a:p>
          <a:p>
            <a:pPr lvl="1" eaLnBrk="1" hangingPunct="1"/>
            <a:r>
              <a:rPr lang="en-US" altLang="en-US"/>
              <a:t>Mirrors content of frame buffer memory</a:t>
            </a:r>
          </a:p>
        </p:txBody>
      </p:sp>
      <p:pic>
        <p:nvPicPr>
          <p:cNvPr id="28677" name="Picture 6" descr="f01-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2636838"/>
            <a:ext cx="62484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8576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D1C0AC68-D64A-4060-86A3-1D5882A92714}" type="slidenum">
              <a:rPr lang="en-AU" altLang="en-US" sz="1400">
                <a:solidFill>
                  <a:srgbClr val="000000"/>
                </a:solidFill>
              </a:rPr>
              <a:pPr fontAlgn="base">
                <a:spcBef>
                  <a:spcPct val="0"/>
                </a:spcBef>
                <a:spcAft>
                  <a:spcPct val="0"/>
                </a:spcAft>
                <a:buClrTx/>
                <a:buSzTx/>
                <a:buNone/>
              </a:pPr>
              <a:t>38</a:t>
            </a:fld>
            <a:endParaRPr lang="en-AU" altLang="en-US" sz="1400">
              <a:solidFill>
                <a:srgbClr val="000000"/>
              </a:solidFill>
            </a:endParaRPr>
          </a:p>
        </p:txBody>
      </p:sp>
      <p:sp>
        <p:nvSpPr>
          <p:cNvPr id="30723" name="Rectangle 4"/>
          <p:cNvSpPr>
            <a:spLocks noGrp="1" noChangeArrowheads="1"/>
          </p:cNvSpPr>
          <p:nvPr>
            <p:ph type="title"/>
          </p:nvPr>
        </p:nvSpPr>
        <p:spPr/>
        <p:txBody>
          <a:bodyPr/>
          <a:lstStyle/>
          <a:p>
            <a:pPr eaLnBrk="1" hangingPunct="1"/>
            <a:r>
              <a:rPr lang="en-US" altLang="en-US"/>
              <a:t>Opening the Box</a:t>
            </a:r>
            <a:endParaRPr lang="en-AU" altLang="en-US"/>
          </a:p>
        </p:txBody>
      </p:sp>
      <p:pic>
        <p:nvPicPr>
          <p:cNvPr id="3072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1136650"/>
            <a:ext cx="4173537"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6" y="4437064"/>
            <a:ext cx="648017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1"/>
          <p:cNvSpPr txBox="1">
            <a:spLocks noChangeArrowheads="1"/>
          </p:cNvSpPr>
          <p:nvPr/>
        </p:nvSpPr>
        <p:spPr bwMode="auto">
          <a:xfrm>
            <a:off x="6600826" y="1241425"/>
            <a:ext cx="395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000000"/>
                </a:solidFill>
              </a:rPr>
              <a:t>Capacitive multitouch LCD screen</a:t>
            </a:r>
          </a:p>
        </p:txBody>
      </p:sp>
      <p:cxnSp>
        <p:nvCxnSpPr>
          <p:cNvPr id="30727" name="Straight Arrow Connector 3"/>
          <p:cNvCxnSpPr>
            <a:cxnSpLocks noChangeShapeType="1"/>
          </p:cNvCxnSpPr>
          <p:nvPr/>
        </p:nvCxnSpPr>
        <p:spPr bwMode="auto">
          <a:xfrm flipH="1">
            <a:off x="4511675" y="1425576"/>
            <a:ext cx="1944688" cy="3476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0728" name="TextBox 11"/>
          <p:cNvSpPr txBox="1">
            <a:spLocks noChangeArrowheads="1"/>
          </p:cNvSpPr>
          <p:nvPr/>
        </p:nvSpPr>
        <p:spPr bwMode="auto">
          <a:xfrm>
            <a:off x="6688138" y="1746250"/>
            <a:ext cx="396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000000"/>
                </a:solidFill>
              </a:rPr>
              <a:t>3.8 V, 25 Watt-hour battery</a:t>
            </a:r>
          </a:p>
        </p:txBody>
      </p:sp>
      <p:cxnSp>
        <p:nvCxnSpPr>
          <p:cNvPr id="30729" name="Straight Arrow Connector 12"/>
          <p:cNvCxnSpPr>
            <a:cxnSpLocks noChangeShapeType="1"/>
            <a:stCxn id="30728" idx="1"/>
          </p:cNvCxnSpPr>
          <p:nvPr/>
        </p:nvCxnSpPr>
        <p:spPr bwMode="auto">
          <a:xfrm flipH="1">
            <a:off x="6024564" y="1931989"/>
            <a:ext cx="663575" cy="5603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0730" name="TextBox 15"/>
          <p:cNvSpPr txBox="1">
            <a:spLocks noChangeArrowheads="1"/>
          </p:cNvSpPr>
          <p:nvPr/>
        </p:nvSpPr>
        <p:spPr bwMode="auto">
          <a:xfrm>
            <a:off x="7605713" y="2565400"/>
            <a:ext cx="2125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000000"/>
                </a:solidFill>
              </a:rPr>
              <a:t>Computer board</a:t>
            </a:r>
          </a:p>
        </p:txBody>
      </p:sp>
      <p:cxnSp>
        <p:nvCxnSpPr>
          <p:cNvPr id="30731" name="Straight Arrow Connector 16"/>
          <p:cNvCxnSpPr>
            <a:cxnSpLocks noChangeShapeType="1"/>
          </p:cNvCxnSpPr>
          <p:nvPr/>
        </p:nvCxnSpPr>
        <p:spPr bwMode="auto">
          <a:xfrm flipH="1">
            <a:off x="4222751" y="2751139"/>
            <a:ext cx="3313113" cy="11826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0732" name="Straight Arrow Connector 19"/>
          <p:cNvCxnSpPr>
            <a:cxnSpLocks noChangeShapeType="1"/>
            <a:stCxn id="30730" idx="2"/>
          </p:cNvCxnSpPr>
          <p:nvPr/>
        </p:nvCxnSpPr>
        <p:spPr bwMode="auto">
          <a:xfrm flipH="1">
            <a:off x="7751764" y="2935289"/>
            <a:ext cx="917575" cy="15017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81183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CAC06A80-D3A0-436C-ABE5-A752046B6C98}" type="slidenum">
              <a:rPr lang="en-AU" altLang="en-US" sz="1400">
                <a:solidFill>
                  <a:srgbClr val="000000"/>
                </a:solidFill>
              </a:rPr>
              <a:pPr fontAlgn="base">
                <a:spcBef>
                  <a:spcPct val="0"/>
                </a:spcBef>
                <a:spcAft>
                  <a:spcPct val="0"/>
                </a:spcAft>
                <a:buClrTx/>
                <a:buSzTx/>
                <a:buNone/>
              </a:pPr>
              <a:t>39</a:t>
            </a:fld>
            <a:endParaRPr lang="en-AU" altLang="en-US" sz="1400">
              <a:solidFill>
                <a:srgbClr val="000000"/>
              </a:solidFill>
            </a:endParaRPr>
          </a:p>
        </p:txBody>
      </p:sp>
      <p:sp>
        <p:nvSpPr>
          <p:cNvPr id="32771" name="Rectangle 2"/>
          <p:cNvSpPr>
            <a:spLocks noGrp="1" noChangeArrowheads="1"/>
          </p:cNvSpPr>
          <p:nvPr>
            <p:ph type="title"/>
          </p:nvPr>
        </p:nvSpPr>
        <p:spPr/>
        <p:txBody>
          <a:bodyPr/>
          <a:lstStyle/>
          <a:p>
            <a:pPr eaLnBrk="1" hangingPunct="1"/>
            <a:r>
              <a:rPr lang="en-US" altLang="en-US" dirty="0"/>
              <a:t>Inside the Processor (CPU)</a:t>
            </a:r>
          </a:p>
        </p:txBody>
      </p:sp>
      <p:sp>
        <p:nvSpPr>
          <p:cNvPr id="32772" name="Rectangle 3"/>
          <p:cNvSpPr>
            <a:spLocks noGrp="1" noChangeArrowheads="1"/>
          </p:cNvSpPr>
          <p:nvPr>
            <p:ph type="body" idx="1"/>
          </p:nvPr>
        </p:nvSpPr>
        <p:spPr/>
        <p:txBody>
          <a:bodyPr/>
          <a:lstStyle/>
          <a:p>
            <a:pPr eaLnBrk="1" hangingPunct="1"/>
            <a:r>
              <a:rPr lang="en-US" altLang="en-US"/>
              <a:t>Datapath: performs operations on data</a:t>
            </a:r>
          </a:p>
          <a:p>
            <a:pPr eaLnBrk="1" hangingPunct="1"/>
            <a:r>
              <a:rPr lang="en-US" altLang="en-US"/>
              <a:t>Control: sequences datapath, memory, ...</a:t>
            </a:r>
          </a:p>
          <a:p>
            <a:pPr eaLnBrk="1" hangingPunct="1"/>
            <a:r>
              <a:rPr lang="en-US" altLang="en-US"/>
              <a:t>Cache memory</a:t>
            </a:r>
          </a:p>
          <a:p>
            <a:pPr lvl="1" eaLnBrk="1" hangingPunct="1"/>
            <a:r>
              <a:rPr lang="en-US" altLang="en-US"/>
              <a:t>Small fast SRAM memory for immediate access to data</a:t>
            </a:r>
          </a:p>
        </p:txBody>
      </p:sp>
    </p:spTree>
    <p:extLst>
      <p:ext uri="{BB962C8B-B14F-4D97-AF65-F5344CB8AC3E}">
        <p14:creationId xmlns:p14="http://schemas.microsoft.com/office/powerpoint/2010/main" val="447586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Simple math</a:t>
            </a:r>
          </a:p>
        </p:txBody>
      </p:sp>
      <p:sp>
        <p:nvSpPr>
          <p:cNvPr id="3" name="Content Placeholder 2"/>
          <p:cNvSpPr>
            <a:spLocks noGrp="1"/>
          </p:cNvSpPr>
          <p:nvPr>
            <p:ph idx="1"/>
          </p:nvPr>
        </p:nvSpPr>
        <p:spPr/>
        <p:txBody>
          <a:bodyPr/>
          <a:lstStyle/>
          <a:p>
            <a:r>
              <a:rPr lang="en-CA" dirty="0"/>
              <a:t>c=a*b, c=</a:t>
            </a:r>
            <a:r>
              <a:rPr lang="en-CA" dirty="0" err="1"/>
              <a:t>a+b</a:t>
            </a:r>
            <a:r>
              <a:rPr lang="en-CA" dirty="0"/>
              <a:t>, c=a/b (for example). </a:t>
            </a:r>
          </a:p>
          <a:p>
            <a:r>
              <a:rPr lang="en-CA" dirty="0"/>
              <a:t>Will </a:t>
            </a:r>
            <a:r>
              <a:rPr lang="en-CA" dirty="0" err="1"/>
              <a:t>ints</a:t>
            </a:r>
            <a:r>
              <a:rPr lang="en-CA" dirty="0"/>
              <a:t> and floats have different speeds?  </a:t>
            </a:r>
          </a:p>
          <a:p>
            <a:r>
              <a:rPr lang="en-CA" dirty="0"/>
              <a:t>What about 8/16/32/64 bits length?  </a:t>
            </a:r>
          </a:p>
          <a:p>
            <a:r>
              <a:rPr lang="en-CA" dirty="0"/>
              <a:t>If, at 1Hz (or realistically 1GHz) processor A can do 300 million c=a*b a second, and Processor B (say, a never version of A) can do 330 million what does that mean?  </a:t>
            </a:r>
          </a:p>
          <a:p>
            <a:endParaRPr lang="en-CA" dirty="0"/>
          </a:p>
        </p:txBody>
      </p:sp>
    </p:spTree>
    <p:extLst>
      <p:ext uri="{BB962C8B-B14F-4D97-AF65-F5344CB8AC3E}">
        <p14:creationId xmlns:p14="http://schemas.microsoft.com/office/powerpoint/2010/main" val="607839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AE54C1FF-D061-4EA8-BAB7-F81D25F08632}" type="slidenum">
              <a:rPr lang="en-AU" altLang="en-US" sz="1400">
                <a:solidFill>
                  <a:srgbClr val="000000"/>
                </a:solidFill>
              </a:rPr>
              <a:pPr fontAlgn="base">
                <a:spcBef>
                  <a:spcPct val="0"/>
                </a:spcBef>
                <a:spcAft>
                  <a:spcPct val="0"/>
                </a:spcAft>
                <a:buClrTx/>
                <a:buSzTx/>
                <a:buNone/>
              </a:pPr>
              <a:t>40</a:t>
            </a:fld>
            <a:endParaRPr lang="en-AU" altLang="en-US" sz="1400">
              <a:solidFill>
                <a:srgbClr val="000000"/>
              </a:solidFill>
            </a:endParaRPr>
          </a:p>
        </p:txBody>
      </p:sp>
      <p:sp>
        <p:nvSpPr>
          <p:cNvPr id="34819" name="Rectangle 2"/>
          <p:cNvSpPr>
            <a:spLocks noGrp="1" noChangeArrowheads="1"/>
          </p:cNvSpPr>
          <p:nvPr>
            <p:ph type="title"/>
          </p:nvPr>
        </p:nvSpPr>
        <p:spPr/>
        <p:txBody>
          <a:bodyPr/>
          <a:lstStyle/>
          <a:p>
            <a:pPr eaLnBrk="1" hangingPunct="1"/>
            <a:r>
              <a:rPr lang="en-US" altLang="en-US"/>
              <a:t>Inside the Processor</a:t>
            </a:r>
            <a:endParaRPr lang="en-AU" altLang="en-US"/>
          </a:p>
        </p:txBody>
      </p:sp>
      <p:sp>
        <p:nvSpPr>
          <p:cNvPr id="34820" name="Rectangle 19"/>
          <p:cNvSpPr>
            <a:spLocks noGrp="1" noChangeArrowheads="1"/>
          </p:cNvSpPr>
          <p:nvPr>
            <p:ph type="body" idx="1"/>
          </p:nvPr>
        </p:nvSpPr>
        <p:spPr>
          <a:xfrm>
            <a:off x="2208214" y="1125539"/>
            <a:ext cx="8270875" cy="719137"/>
          </a:xfrm>
        </p:spPr>
        <p:txBody>
          <a:bodyPr/>
          <a:lstStyle/>
          <a:p>
            <a:pPr eaLnBrk="1" hangingPunct="1"/>
            <a:r>
              <a:rPr lang="en-US" altLang="en-US"/>
              <a:t>Apple A5</a:t>
            </a:r>
          </a:p>
        </p:txBody>
      </p:sp>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1773239"/>
            <a:ext cx="3833812"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2183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70254C6C-2689-4ADA-87CD-C99839E89347}" type="slidenum">
              <a:rPr lang="en-AU" altLang="en-US" sz="1400">
                <a:solidFill>
                  <a:srgbClr val="000000"/>
                </a:solidFill>
              </a:rPr>
              <a:pPr fontAlgn="base">
                <a:spcBef>
                  <a:spcPct val="0"/>
                </a:spcBef>
                <a:spcAft>
                  <a:spcPct val="0"/>
                </a:spcAft>
                <a:buClrTx/>
                <a:buSzTx/>
                <a:buNone/>
              </a:pPr>
              <a:t>41</a:t>
            </a:fld>
            <a:endParaRPr lang="en-AU" altLang="en-US" sz="1400">
              <a:solidFill>
                <a:srgbClr val="000000"/>
              </a:solidFill>
            </a:endParaRPr>
          </a:p>
        </p:txBody>
      </p:sp>
      <p:sp>
        <p:nvSpPr>
          <p:cNvPr id="36867" name="Rectangle 2"/>
          <p:cNvSpPr>
            <a:spLocks noGrp="1" noChangeArrowheads="1"/>
          </p:cNvSpPr>
          <p:nvPr>
            <p:ph type="title"/>
          </p:nvPr>
        </p:nvSpPr>
        <p:spPr/>
        <p:txBody>
          <a:bodyPr/>
          <a:lstStyle/>
          <a:p>
            <a:pPr eaLnBrk="1" hangingPunct="1"/>
            <a:r>
              <a:rPr lang="en-US" altLang="en-US"/>
              <a:t>Abstractions</a:t>
            </a:r>
          </a:p>
        </p:txBody>
      </p:sp>
      <p:sp>
        <p:nvSpPr>
          <p:cNvPr id="36868" name="Rectangle 3"/>
          <p:cNvSpPr>
            <a:spLocks noGrp="1" noChangeArrowheads="1"/>
          </p:cNvSpPr>
          <p:nvPr>
            <p:ph type="body" idx="1"/>
          </p:nvPr>
        </p:nvSpPr>
        <p:spPr>
          <a:xfrm>
            <a:off x="2208214" y="1700214"/>
            <a:ext cx="8270875" cy="4537075"/>
          </a:xfrm>
        </p:spPr>
        <p:txBody>
          <a:bodyPr/>
          <a:lstStyle/>
          <a:p>
            <a:pPr eaLnBrk="1" hangingPunct="1"/>
            <a:r>
              <a:rPr lang="en-US" altLang="en-US"/>
              <a:t>Abstraction helps us deal with complexity</a:t>
            </a:r>
          </a:p>
          <a:p>
            <a:pPr lvl="1" eaLnBrk="1" hangingPunct="1"/>
            <a:r>
              <a:rPr lang="en-US" altLang="en-US"/>
              <a:t>Hide lower-level detail</a:t>
            </a:r>
          </a:p>
          <a:p>
            <a:pPr eaLnBrk="1" hangingPunct="1"/>
            <a:r>
              <a:rPr lang="en-US" altLang="en-US"/>
              <a:t>Instruction set architecture (ISA)</a:t>
            </a:r>
          </a:p>
          <a:p>
            <a:pPr lvl="1" eaLnBrk="1" hangingPunct="1"/>
            <a:r>
              <a:rPr lang="en-US" altLang="en-US"/>
              <a:t>The hardware/software interface</a:t>
            </a:r>
          </a:p>
          <a:p>
            <a:pPr eaLnBrk="1" hangingPunct="1"/>
            <a:r>
              <a:rPr lang="en-US" altLang="en-US"/>
              <a:t>Application binary interface</a:t>
            </a:r>
          </a:p>
          <a:p>
            <a:pPr lvl="1" eaLnBrk="1" hangingPunct="1"/>
            <a:r>
              <a:rPr lang="en-US" altLang="en-US"/>
              <a:t>The ISA plus system software interface</a:t>
            </a:r>
          </a:p>
          <a:p>
            <a:pPr eaLnBrk="1" hangingPunct="1"/>
            <a:r>
              <a:rPr lang="en-US" altLang="en-US"/>
              <a:t>Implementation</a:t>
            </a:r>
          </a:p>
          <a:p>
            <a:pPr lvl="1" eaLnBrk="1" hangingPunct="1"/>
            <a:r>
              <a:rPr lang="en-US" altLang="en-US"/>
              <a:t>The details underlying and interface</a:t>
            </a:r>
          </a:p>
        </p:txBody>
      </p:sp>
      <p:sp>
        <p:nvSpPr>
          <p:cNvPr id="36869" name="Text Box 5"/>
          <p:cNvSpPr txBox="1">
            <a:spLocks noChangeArrowheads="1"/>
          </p:cNvSpPr>
          <p:nvPr/>
        </p:nvSpPr>
        <p:spPr bwMode="auto">
          <a:xfrm>
            <a:off x="2208213" y="1187451"/>
            <a:ext cx="2865272"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2400" b="1">
                <a:solidFill>
                  <a:srgbClr val="ECEAAC"/>
                </a:solidFill>
                <a:latin typeface="Arial Black" panose="020B0A04020102020204" pitchFamily="34" charset="0"/>
              </a:rPr>
              <a:t>The BIG Picture</a:t>
            </a:r>
          </a:p>
        </p:txBody>
      </p:sp>
    </p:spTree>
    <p:extLst>
      <p:ext uri="{BB962C8B-B14F-4D97-AF65-F5344CB8AC3E}">
        <p14:creationId xmlns:p14="http://schemas.microsoft.com/office/powerpoint/2010/main" val="1329414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27869610-28CF-4BDF-B083-58E2672FA972}" type="slidenum">
              <a:rPr lang="en-AU" altLang="en-US" sz="1400">
                <a:solidFill>
                  <a:srgbClr val="000000"/>
                </a:solidFill>
              </a:rPr>
              <a:pPr fontAlgn="base">
                <a:spcBef>
                  <a:spcPct val="0"/>
                </a:spcBef>
                <a:spcAft>
                  <a:spcPct val="0"/>
                </a:spcAft>
                <a:buClrTx/>
                <a:buSzTx/>
                <a:buNone/>
              </a:pPr>
              <a:t>42</a:t>
            </a:fld>
            <a:endParaRPr lang="en-AU" altLang="en-US" sz="1400">
              <a:solidFill>
                <a:srgbClr val="000000"/>
              </a:solidFill>
            </a:endParaRPr>
          </a:p>
        </p:txBody>
      </p:sp>
      <p:pic>
        <p:nvPicPr>
          <p:cNvPr id="38915" name="Picture 11" descr="flash-c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2426" y="1196976"/>
            <a:ext cx="26955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pPr eaLnBrk="1" hangingPunct="1"/>
            <a:r>
              <a:rPr lang="en-US" altLang="en-US"/>
              <a:t>A Safe Place for Data</a:t>
            </a:r>
          </a:p>
        </p:txBody>
      </p:sp>
      <p:sp>
        <p:nvSpPr>
          <p:cNvPr id="38917" name="Rectangle 3"/>
          <p:cNvSpPr>
            <a:spLocks noGrp="1" noChangeArrowheads="1"/>
          </p:cNvSpPr>
          <p:nvPr>
            <p:ph type="body" sz="half" idx="1"/>
          </p:nvPr>
        </p:nvSpPr>
        <p:spPr/>
        <p:txBody>
          <a:bodyPr/>
          <a:lstStyle/>
          <a:p>
            <a:pPr eaLnBrk="1" hangingPunct="1"/>
            <a:r>
              <a:rPr lang="en-US" altLang="en-US" sz="2400"/>
              <a:t>Volatile main memory</a:t>
            </a:r>
          </a:p>
          <a:p>
            <a:pPr lvl="1" eaLnBrk="1" hangingPunct="1"/>
            <a:r>
              <a:rPr lang="en-US" altLang="en-US" sz="2000"/>
              <a:t>Loses instructions and data when power off</a:t>
            </a:r>
          </a:p>
          <a:p>
            <a:pPr eaLnBrk="1" hangingPunct="1"/>
            <a:r>
              <a:rPr lang="en-US" altLang="en-US" sz="2400"/>
              <a:t>Non-volatile secondary memory</a:t>
            </a:r>
          </a:p>
          <a:p>
            <a:pPr lvl="1" eaLnBrk="1" hangingPunct="1"/>
            <a:r>
              <a:rPr lang="en-US" altLang="en-US" sz="2000"/>
              <a:t>Magnetic disk</a:t>
            </a:r>
          </a:p>
          <a:p>
            <a:pPr lvl="1" eaLnBrk="1" hangingPunct="1"/>
            <a:r>
              <a:rPr lang="en-US" altLang="en-US" sz="2000"/>
              <a:t>Flash memory</a:t>
            </a:r>
          </a:p>
          <a:p>
            <a:pPr lvl="1" eaLnBrk="1" hangingPunct="1"/>
            <a:r>
              <a:rPr lang="en-US" altLang="en-US" sz="2000"/>
              <a:t>Optical disk (CDROM, DVD)</a:t>
            </a:r>
          </a:p>
        </p:txBody>
      </p:sp>
      <p:pic>
        <p:nvPicPr>
          <p:cNvPr id="38918" name="Picture 9" descr="hard-disk-dr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9" y="3716338"/>
            <a:ext cx="4537075"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0" descr="flash-memory-explod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563" y="3141663"/>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2" descr="dvd-dr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626" y="4797426"/>
            <a:ext cx="245427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322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0D5EBDDE-B6AC-43AA-B2CE-5BA36358A9CF}" type="slidenum">
              <a:rPr lang="en-AU" altLang="en-US" sz="1400">
                <a:solidFill>
                  <a:srgbClr val="000000"/>
                </a:solidFill>
              </a:rPr>
              <a:pPr fontAlgn="base">
                <a:spcBef>
                  <a:spcPct val="0"/>
                </a:spcBef>
                <a:spcAft>
                  <a:spcPct val="0"/>
                </a:spcAft>
                <a:buClrTx/>
                <a:buSzTx/>
                <a:buNone/>
              </a:pPr>
              <a:t>43</a:t>
            </a:fld>
            <a:endParaRPr lang="en-AU" altLang="en-US" sz="1400">
              <a:solidFill>
                <a:srgbClr val="000000"/>
              </a:solidFill>
            </a:endParaRPr>
          </a:p>
        </p:txBody>
      </p:sp>
      <p:sp>
        <p:nvSpPr>
          <p:cNvPr id="40963" name="Rectangle 2"/>
          <p:cNvSpPr>
            <a:spLocks noGrp="1" noChangeArrowheads="1"/>
          </p:cNvSpPr>
          <p:nvPr>
            <p:ph type="title"/>
          </p:nvPr>
        </p:nvSpPr>
        <p:spPr/>
        <p:txBody>
          <a:bodyPr/>
          <a:lstStyle/>
          <a:p>
            <a:pPr eaLnBrk="1" hangingPunct="1"/>
            <a:r>
              <a:rPr lang="en-US" altLang="en-US"/>
              <a:t>Networks</a:t>
            </a:r>
          </a:p>
        </p:txBody>
      </p:sp>
      <p:sp>
        <p:nvSpPr>
          <p:cNvPr id="40964" name="Rectangle 3"/>
          <p:cNvSpPr>
            <a:spLocks noGrp="1" noChangeArrowheads="1"/>
          </p:cNvSpPr>
          <p:nvPr>
            <p:ph type="body" idx="1"/>
          </p:nvPr>
        </p:nvSpPr>
        <p:spPr>
          <a:xfrm>
            <a:off x="2208214" y="1125539"/>
            <a:ext cx="8270875" cy="2879725"/>
          </a:xfrm>
        </p:spPr>
        <p:txBody>
          <a:bodyPr/>
          <a:lstStyle/>
          <a:p>
            <a:pPr eaLnBrk="1" hangingPunct="1"/>
            <a:r>
              <a:rPr lang="en-US" altLang="en-US"/>
              <a:t>Communication, resource sharing, nonlocal access</a:t>
            </a:r>
          </a:p>
          <a:p>
            <a:pPr eaLnBrk="1" hangingPunct="1"/>
            <a:r>
              <a:rPr lang="en-US" altLang="en-US"/>
              <a:t>Local area network (LAN): Ethernet</a:t>
            </a:r>
          </a:p>
          <a:p>
            <a:pPr eaLnBrk="1" hangingPunct="1"/>
            <a:r>
              <a:rPr lang="en-US" altLang="en-US"/>
              <a:t>Wide area network (WAN): the Internet</a:t>
            </a:r>
          </a:p>
          <a:p>
            <a:pPr eaLnBrk="1" hangingPunct="1"/>
            <a:r>
              <a:rPr lang="en-US" altLang="en-US"/>
              <a:t>Wireless network: WiFi, Bluetooth</a:t>
            </a:r>
          </a:p>
        </p:txBody>
      </p:sp>
      <p:pic>
        <p:nvPicPr>
          <p:cNvPr id="40965" name="Picture 6" descr="ethernet-cab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6" y="4365626"/>
            <a:ext cx="22891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8" descr="wireless-ro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1" y="3860800"/>
            <a:ext cx="25241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7299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B0254516-AB9A-409E-8235-671E6875B3FA}" type="slidenum">
              <a:rPr lang="en-AU" altLang="en-US" sz="1400">
                <a:solidFill>
                  <a:srgbClr val="000000"/>
                </a:solidFill>
              </a:rPr>
              <a:pPr fontAlgn="base">
                <a:spcBef>
                  <a:spcPct val="0"/>
                </a:spcBef>
                <a:spcAft>
                  <a:spcPct val="0"/>
                </a:spcAft>
                <a:buClrTx/>
                <a:buSzTx/>
                <a:buNone/>
              </a:pPr>
              <a:t>44</a:t>
            </a:fld>
            <a:endParaRPr lang="en-AU" altLang="en-US" sz="1400">
              <a:solidFill>
                <a:srgbClr val="000000"/>
              </a:solidFill>
            </a:endParaRPr>
          </a:p>
        </p:txBody>
      </p:sp>
      <p:sp>
        <p:nvSpPr>
          <p:cNvPr id="43011" name="Rectangle 2"/>
          <p:cNvSpPr>
            <a:spLocks noGrp="1" noChangeArrowheads="1"/>
          </p:cNvSpPr>
          <p:nvPr>
            <p:ph type="title"/>
          </p:nvPr>
        </p:nvSpPr>
        <p:spPr/>
        <p:txBody>
          <a:bodyPr/>
          <a:lstStyle/>
          <a:p>
            <a:pPr eaLnBrk="1" hangingPunct="1"/>
            <a:r>
              <a:rPr lang="en-US" altLang="en-US"/>
              <a:t>Technology Trends</a:t>
            </a:r>
          </a:p>
        </p:txBody>
      </p:sp>
      <p:sp>
        <p:nvSpPr>
          <p:cNvPr id="43012" name="Rectangle 3"/>
          <p:cNvSpPr>
            <a:spLocks noGrp="1" noChangeArrowheads="1"/>
          </p:cNvSpPr>
          <p:nvPr>
            <p:ph type="body" idx="1"/>
          </p:nvPr>
        </p:nvSpPr>
        <p:spPr>
          <a:xfrm>
            <a:off x="2208214" y="1125538"/>
            <a:ext cx="3311525" cy="2735262"/>
          </a:xfrm>
        </p:spPr>
        <p:txBody>
          <a:bodyPr/>
          <a:lstStyle/>
          <a:p>
            <a:pPr eaLnBrk="1" hangingPunct="1"/>
            <a:r>
              <a:rPr lang="en-AU" altLang="en-US" sz="2400"/>
              <a:t>Electronics technology continues to evolve</a:t>
            </a:r>
          </a:p>
          <a:p>
            <a:pPr lvl="1" eaLnBrk="1" hangingPunct="1"/>
            <a:r>
              <a:rPr lang="en-AU" altLang="en-US" sz="2000"/>
              <a:t>Increased capacity and performance</a:t>
            </a:r>
          </a:p>
          <a:p>
            <a:pPr lvl="1" eaLnBrk="1" hangingPunct="1"/>
            <a:r>
              <a:rPr lang="en-AU" altLang="en-US" sz="2000"/>
              <a:t>Reduced cost</a:t>
            </a:r>
          </a:p>
        </p:txBody>
      </p:sp>
      <p:graphicFrame>
        <p:nvGraphicFramePr>
          <p:cNvPr id="258136" name="Group 88"/>
          <p:cNvGraphicFramePr>
            <a:graphicFrameLocks noGrp="1"/>
          </p:cNvGraphicFramePr>
          <p:nvPr/>
        </p:nvGraphicFramePr>
        <p:xfrm>
          <a:off x="2136775" y="3860800"/>
          <a:ext cx="7920038" cy="2194200"/>
        </p:xfrm>
        <a:graphic>
          <a:graphicData uri="http://schemas.openxmlformats.org/drawingml/2006/table">
            <a:tbl>
              <a:tblPr/>
              <a:tblGrid>
                <a:gridCol w="865188">
                  <a:extLst>
                    <a:ext uri="{9D8B030D-6E8A-4147-A177-3AD203B41FA5}">
                      <a16:colId xmlns:a16="http://schemas.microsoft.com/office/drawing/2014/main" val="20000"/>
                    </a:ext>
                  </a:extLst>
                </a:gridCol>
                <a:gridCol w="3527425">
                  <a:extLst>
                    <a:ext uri="{9D8B030D-6E8A-4147-A177-3AD203B41FA5}">
                      <a16:colId xmlns:a16="http://schemas.microsoft.com/office/drawing/2014/main" val="20001"/>
                    </a:ext>
                  </a:extLst>
                </a:gridCol>
                <a:gridCol w="27368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Year</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Technology</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Relative performance/cost</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1951</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Vacuum tube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a:t>
                      </a:r>
                    </a:p>
                  </a:txBody>
                  <a:tcPr marT="45690" marB="45690"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90" marB="45690" horzOverflow="overflow">
                    <a:lnL cap="flat">
                      <a:noFill/>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1965</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Transistor</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35</a:t>
                      </a:r>
                    </a:p>
                  </a:txBody>
                  <a:tcPr marT="45690" marB="456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90" marB="45690"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1975</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Integrated circuit (IC)</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900</a:t>
                      </a:r>
                    </a:p>
                  </a:txBody>
                  <a:tcPr marT="45690" marB="456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90" marB="45690"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1995</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Very large scale IC (VLSI)</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2,400,000</a:t>
                      </a:r>
                    </a:p>
                  </a:txBody>
                  <a:tcPr marT="45690" marB="456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90" marB="45690"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2013</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Ultra large scale IC</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250,000,000,000</a:t>
                      </a:r>
                    </a:p>
                  </a:txBody>
                  <a:tcPr marT="45690" marB="456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dirty="0">
                        <a:ln>
                          <a:noFill/>
                        </a:ln>
                        <a:solidFill>
                          <a:schemeClr val="tx1"/>
                        </a:solidFill>
                        <a:effectLst/>
                        <a:latin typeface="Arial" charset="0"/>
                      </a:endParaRPr>
                    </a:p>
                  </a:txBody>
                  <a:tcPr marT="45690" marB="45690"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3048" name="Text Box 89"/>
          <p:cNvSpPr txBox="1">
            <a:spLocks noChangeArrowheads="1"/>
          </p:cNvSpPr>
          <p:nvPr/>
        </p:nvSpPr>
        <p:spPr bwMode="auto">
          <a:xfrm>
            <a:off x="7391400" y="3259139"/>
            <a:ext cx="1417638" cy="314325"/>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AU" altLang="en-US" sz="1400">
                <a:solidFill>
                  <a:srgbClr val="000000"/>
                </a:solidFill>
              </a:rPr>
              <a:t>DRAM capacity</a:t>
            </a:r>
          </a:p>
        </p:txBody>
      </p:sp>
      <p:pic>
        <p:nvPicPr>
          <p:cNvPr id="43049"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76" y="1268413"/>
            <a:ext cx="4708525"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0" name="Text Box 9"/>
          <p:cNvSpPr txBox="1">
            <a:spLocks noChangeArrowheads="1"/>
          </p:cNvSpPr>
          <p:nvPr/>
        </p:nvSpPr>
        <p:spPr bwMode="auto">
          <a:xfrm rot="5400000">
            <a:off x="7573169" y="2729706"/>
            <a:ext cx="58229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ECEAAC"/>
                </a:solidFill>
              </a:rPr>
              <a:t>§1.5 Technologies for Building Processors and Memory</a:t>
            </a:r>
          </a:p>
        </p:txBody>
      </p:sp>
    </p:spTree>
    <p:extLst>
      <p:ext uri="{BB962C8B-B14F-4D97-AF65-F5344CB8AC3E}">
        <p14:creationId xmlns:p14="http://schemas.microsoft.com/office/powerpoint/2010/main" val="1810430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t>Semiconductor Technology</a:t>
            </a:r>
          </a:p>
        </p:txBody>
      </p:sp>
      <p:sp>
        <p:nvSpPr>
          <p:cNvPr id="45059" name="Content Placeholder 2"/>
          <p:cNvSpPr>
            <a:spLocks noGrp="1"/>
          </p:cNvSpPr>
          <p:nvPr>
            <p:ph idx="1"/>
          </p:nvPr>
        </p:nvSpPr>
        <p:spPr/>
        <p:txBody>
          <a:bodyPr/>
          <a:lstStyle/>
          <a:p>
            <a:r>
              <a:rPr lang="en-US" altLang="en-US"/>
              <a:t>Silicon:  semiconductor</a:t>
            </a:r>
          </a:p>
          <a:p>
            <a:r>
              <a:rPr lang="en-US" altLang="en-US"/>
              <a:t>Add materials to transform properties:</a:t>
            </a:r>
          </a:p>
          <a:p>
            <a:pPr lvl="1"/>
            <a:r>
              <a:rPr lang="en-US" altLang="en-US"/>
              <a:t>Conductors</a:t>
            </a:r>
          </a:p>
          <a:p>
            <a:pPr lvl="1"/>
            <a:r>
              <a:rPr lang="en-US" altLang="en-US"/>
              <a:t>Insulators</a:t>
            </a:r>
          </a:p>
          <a:p>
            <a:pPr lvl="1"/>
            <a:r>
              <a:rPr lang="en-US" altLang="en-US"/>
              <a:t>Switch</a:t>
            </a:r>
          </a:p>
        </p:txBody>
      </p:sp>
      <p:sp>
        <p:nvSpPr>
          <p:cNvPr id="4506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958BBF64-D0B6-401E-B648-575A12A74E58}" type="slidenum">
              <a:rPr lang="en-AU" altLang="en-US" sz="1400">
                <a:solidFill>
                  <a:srgbClr val="000000"/>
                </a:solidFill>
              </a:rPr>
              <a:pPr fontAlgn="base">
                <a:spcBef>
                  <a:spcPct val="0"/>
                </a:spcBef>
                <a:spcAft>
                  <a:spcPct val="0"/>
                </a:spcAft>
                <a:buClrTx/>
                <a:buSzTx/>
                <a:buNone/>
              </a:pPr>
              <a:t>45</a:t>
            </a:fld>
            <a:endParaRPr lang="en-AU" altLang="en-US" sz="1400">
              <a:solidFill>
                <a:srgbClr val="000000"/>
              </a:solidFill>
            </a:endParaRPr>
          </a:p>
        </p:txBody>
      </p:sp>
    </p:spTree>
    <p:extLst>
      <p:ext uri="{BB962C8B-B14F-4D97-AF65-F5344CB8AC3E}">
        <p14:creationId xmlns:p14="http://schemas.microsoft.com/office/powerpoint/2010/main" val="466003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8820516A-D000-460C-BF88-C859AD659213}" type="slidenum">
              <a:rPr lang="en-AU" altLang="en-US" sz="1400">
                <a:solidFill>
                  <a:srgbClr val="000000"/>
                </a:solidFill>
              </a:rPr>
              <a:pPr fontAlgn="base">
                <a:spcBef>
                  <a:spcPct val="0"/>
                </a:spcBef>
                <a:spcAft>
                  <a:spcPct val="0"/>
                </a:spcAft>
                <a:buClrTx/>
                <a:buSzTx/>
                <a:buNone/>
              </a:pPr>
              <a:t>46</a:t>
            </a:fld>
            <a:endParaRPr lang="en-AU" altLang="en-US" sz="1400">
              <a:solidFill>
                <a:srgbClr val="000000"/>
              </a:solidFill>
            </a:endParaRPr>
          </a:p>
        </p:txBody>
      </p:sp>
      <p:sp>
        <p:nvSpPr>
          <p:cNvPr id="46083" name="Rectangle 3"/>
          <p:cNvSpPr>
            <a:spLocks noGrp="1" noChangeArrowheads="1"/>
          </p:cNvSpPr>
          <p:nvPr>
            <p:ph type="title"/>
          </p:nvPr>
        </p:nvSpPr>
        <p:spPr/>
        <p:txBody>
          <a:bodyPr/>
          <a:lstStyle/>
          <a:p>
            <a:pPr eaLnBrk="1" hangingPunct="1"/>
            <a:r>
              <a:rPr lang="en-US" altLang="en-US"/>
              <a:t>Manufacturing ICs</a:t>
            </a:r>
            <a:endParaRPr lang="en-AU" altLang="en-US"/>
          </a:p>
        </p:txBody>
      </p:sp>
      <p:sp>
        <p:nvSpPr>
          <p:cNvPr id="46084" name="Rectangle 19"/>
          <p:cNvSpPr>
            <a:spLocks noGrp="1" noChangeArrowheads="1"/>
          </p:cNvSpPr>
          <p:nvPr>
            <p:ph type="body" idx="1"/>
          </p:nvPr>
        </p:nvSpPr>
        <p:spPr>
          <a:xfrm>
            <a:off x="2208214" y="5300664"/>
            <a:ext cx="8270875" cy="936625"/>
          </a:xfrm>
        </p:spPr>
        <p:txBody>
          <a:bodyPr/>
          <a:lstStyle/>
          <a:p>
            <a:pPr eaLnBrk="1" hangingPunct="1"/>
            <a:r>
              <a:rPr lang="en-US" altLang="en-US"/>
              <a:t>Yield: proportion of working dies per wafer</a:t>
            </a:r>
          </a:p>
        </p:txBody>
      </p:sp>
      <p:pic>
        <p:nvPicPr>
          <p:cNvPr id="46085" name="Picture 20" descr="f01-18-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3" y="1412876"/>
            <a:ext cx="6481762"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4168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F504DCD9-8426-48FD-B581-5DFD348720C9}" type="slidenum">
              <a:rPr lang="en-AU" altLang="en-US" sz="1400">
                <a:solidFill>
                  <a:srgbClr val="000000"/>
                </a:solidFill>
              </a:rPr>
              <a:pPr fontAlgn="base">
                <a:spcBef>
                  <a:spcPct val="0"/>
                </a:spcBef>
                <a:spcAft>
                  <a:spcPct val="0"/>
                </a:spcAft>
                <a:buClrTx/>
                <a:buSzTx/>
                <a:buNone/>
              </a:pPr>
              <a:t>47</a:t>
            </a:fld>
            <a:endParaRPr lang="en-AU" altLang="en-US" sz="1400">
              <a:solidFill>
                <a:srgbClr val="000000"/>
              </a:solidFill>
            </a:endParaRPr>
          </a:p>
        </p:txBody>
      </p:sp>
      <p:sp>
        <p:nvSpPr>
          <p:cNvPr id="48131" name="Rectangle 4"/>
          <p:cNvSpPr>
            <a:spLocks noGrp="1" noChangeArrowheads="1"/>
          </p:cNvSpPr>
          <p:nvPr>
            <p:ph type="title"/>
          </p:nvPr>
        </p:nvSpPr>
        <p:spPr/>
        <p:txBody>
          <a:bodyPr/>
          <a:lstStyle/>
          <a:p>
            <a:pPr eaLnBrk="1" hangingPunct="1"/>
            <a:r>
              <a:rPr lang="en-AU" altLang="en-US"/>
              <a:t>Intel Core i7 Wafer</a:t>
            </a:r>
          </a:p>
        </p:txBody>
      </p:sp>
      <p:sp>
        <p:nvSpPr>
          <p:cNvPr id="48132" name="Rectangle 6"/>
          <p:cNvSpPr>
            <a:spLocks noGrp="1" noChangeArrowheads="1"/>
          </p:cNvSpPr>
          <p:nvPr>
            <p:ph type="body" idx="1"/>
          </p:nvPr>
        </p:nvSpPr>
        <p:spPr>
          <a:xfrm>
            <a:off x="2208214" y="5157789"/>
            <a:ext cx="8270875" cy="1150937"/>
          </a:xfrm>
        </p:spPr>
        <p:txBody>
          <a:bodyPr/>
          <a:lstStyle/>
          <a:p>
            <a:pPr eaLnBrk="1" hangingPunct="1"/>
            <a:r>
              <a:rPr lang="en-AU" altLang="en-US" sz="2800"/>
              <a:t>300mm wafer, 280 chips, 32nm technology</a:t>
            </a:r>
          </a:p>
          <a:p>
            <a:pPr eaLnBrk="1" hangingPunct="1"/>
            <a:r>
              <a:rPr lang="en-AU" altLang="en-US" sz="2800"/>
              <a:t>Each chip is 20.7 x 10.5 mm</a:t>
            </a:r>
          </a:p>
        </p:txBody>
      </p:sp>
      <p:pic>
        <p:nvPicPr>
          <p:cNvPr id="4813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9" y="1052514"/>
            <a:ext cx="4175125"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626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47113BD7-372C-4978-93F9-A2223A56D9B3}" type="slidenum">
              <a:rPr lang="en-AU" altLang="en-US" sz="1400">
                <a:solidFill>
                  <a:srgbClr val="000000"/>
                </a:solidFill>
              </a:rPr>
              <a:pPr fontAlgn="base">
                <a:spcBef>
                  <a:spcPct val="0"/>
                </a:spcBef>
                <a:spcAft>
                  <a:spcPct val="0"/>
                </a:spcAft>
                <a:buClrTx/>
                <a:buSzTx/>
                <a:buNone/>
              </a:pPr>
              <a:t>48</a:t>
            </a:fld>
            <a:endParaRPr lang="en-AU" altLang="en-US" sz="1400">
              <a:solidFill>
                <a:srgbClr val="000000"/>
              </a:solidFill>
            </a:endParaRPr>
          </a:p>
        </p:txBody>
      </p:sp>
      <p:sp>
        <p:nvSpPr>
          <p:cNvPr id="50179" name="Rectangle 2"/>
          <p:cNvSpPr>
            <a:spLocks noGrp="1" noChangeArrowheads="1"/>
          </p:cNvSpPr>
          <p:nvPr>
            <p:ph type="title"/>
          </p:nvPr>
        </p:nvSpPr>
        <p:spPr/>
        <p:txBody>
          <a:bodyPr/>
          <a:lstStyle/>
          <a:p>
            <a:pPr eaLnBrk="1" hangingPunct="1"/>
            <a:r>
              <a:rPr lang="en-AU" altLang="en-US"/>
              <a:t>Integrated Circuit Cost</a:t>
            </a:r>
          </a:p>
        </p:txBody>
      </p:sp>
      <p:sp>
        <p:nvSpPr>
          <p:cNvPr id="50180" name="Rectangle 3"/>
          <p:cNvSpPr>
            <a:spLocks noGrp="1" noChangeArrowheads="1"/>
          </p:cNvSpPr>
          <p:nvPr>
            <p:ph type="body" idx="1"/>
          </p:nvPr>
        </p:nvSpPr>
        <p:spPr>
          <a:xfrm>
            <a:off x="2208214" y="4005264"/>
            <a:ext cx="8270875" cy="2232025"/>
          </a:xfrm>
        </p:spPr>
        <p:txBody>
          <a:bodyPr/>
          <a:lstStyle/>
          <a:p>
            <a:pPr eaLnBrk="1" hangingPunct="1"/>
            <a:r>
              <a:rPr lang="en-AU" altLang="en-US" sz="2800"/>
              <a:t>Nonlinear relation to area and defect rate</a:t>
            </a:r>
          </a:p>
          <a:p>
            <a:pPr lvl="1" eaLnBrk="1" hangingPunct="1"/>
            <a:r>
              <a:rPr lang="en-AU" altLang="en-US" sz="2400"/>
              <a:t>Wafer cost and area are fixed</a:t>
            </a:r>
          </a:p>
          <a:p>
            <a:pPr lvl="1" eaLnBrk="1" hangingPunct="1"/>
            <a:r>
              <a:rPr lang="en-AU" altLang="en-US" sz="2400"/>
              <a:t>Defect rate determined by manufacturing process</a:t>
            </a:r>
          </a:p>
          <a:p>
            <a:pPr lvl="1" eaLnBrk="1" hangingPunct="1"/>
            <a:r>
              <a:rPr lang="en-AU" altLang="en-US" sz="2400"/>
              <a:t>Die area determined by architecture and circuit design</a:t>
            </a:r>
          </a:p>
        </p:txBody>
      </p:sp>
      <p:graphicFrame>
        <p:nvGraphicFramePr>
          <p:cNvPr id="50181" name="Object 4"/>
          <p:cNvGraphicFramePr>
            <a:graphicFrameLocks noChangeAspect="1"/>
          </p:cNvGraphicFramePr>
          <p:nvPr/>
        </p:nvGraphicFramePr>
        <p:xfrm>
          <a:off x="3216275" y="1355726"/>
          <a:ext cx="5862638" cy="2360613"/>
        </p:xfrm>
        <a:graphic>
          <a:graphicData uri="http://schemas.openxmlformats.org/presentationml/2006/ole">
            <mc:AlternateContent xmlns:mc="http://schemas.openxmlformats.org/markup-compatibility/2006">
              <mc:Choice xmlns:v="urn:schemas-microsoft-com:vml" Requires="v">
                <p:oleObj spid="_x0000_s1031" name="Equation" r:id="rId4" imgW="2933700" imgH="1181100" progId="Equation.3">
                  <p:embed/>
                </p:oleObj>
              </mc:Choice>
              <mc:Fallback>
                <p:oleObj name="Equation" r:id="rId4" imgW="2933700" imgH="1181100" progId="Equation.3">
                  <p:embed/>
                  <p:pic>
                    <p:nvPicPr>
                      <p:cNvPr id="5018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275" y="1355726"/>
                        <a:ext cx="5862638" cy="23606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64632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Contracts</a:t>
            </a:r>
          </a:p>
        </p:txBody>
      </p:sp>
      <p:sp>
        <p:nvSpPr>
          <p:cNvPr id="3" name="Content Placeholder 2"/>
          <p:cNvSpPr>
            <a:spLocks noGrp="1"/>
          </p:cNvSpPr>
          <p:nvPr>
            <p:ph idx="1"/>
          </p:nvPr>
        </p:nvSpPr>
        <p:spPr/>
        <p:txBody>
          <a:bodyPr/>
          <a:lstStyle/>
          <a:p>
            <a:r>
              <a:rPr lang="en-CA" dirty="0"/>
              <a:t>Intel (and sometimes Samsung) makes their own stuff</a:t>
            </a:r>
          </a:p>
          <a:p>
            <a:r>
              <a:rPr lang="en-CA" dirty="0"/>
              <a:t>Everyone else buys from someone else (fabless, and fabs)</a:t>
            </a:r>
          </a:p>
          <a:p>
            <a:endParaRPr lang="en-CA" dirty="0"/>
          </a:p>
          <a:p>
            <a:r>
              <a:rPr lang="en-CA" dirty="0"/>
              <a:t>Some companies buy/sell wafers, others sell completed dies</a:t>
            </a:r>
          </a:p>
          <a:p>
            <a:endParaRPr lang="en-CA" dirty="0"/>
          </a:p>
        </p:txBody>
      </p:sp>
      <p:sp>
        <p:nvSpPr>
          <p:cNvPr id="4" name="Footer Placeholder 3"/>
          <p:cNvSpPr>
            <a:spLocks noGrp="1"/>
          </p:cNvSpPr>
          <p:nvPr>
            <p:ph type="ftr" sz="quarter" idx="10"/>
          </p:nvPr>
        </p:nvSpPr>
        <p:spPr/>
        <p:txBody>
          <a:bodyPr/>
          <a:lstStyle/>
          <a:p>
            <a:pPr fontAlgn="base">
              <a:spcBef>
                <a:spcPct val="0"/>
              </a:spcBef>
              <a:spcAft>
                <a:spcPct val="0"/>
              </a:spcAft>
              <a:defRPr/>
            </a:pPr>
            <a:r>
              <a:rPr lang="en-AU" altLang="en-US">
                <a:solidFill>
                  <a:srgbClr val="000000"/>
                </a:solidFill>
                <a:latin typeface="Arial" panose="020B0604020202020204" pitchFamily="34" charset="0"/>
              </a:rPr>
              <a:t>Chapter 1 — Computer Abstractions and Technology — </a:t>
            </a:r>
            <a:fld id="{0AF5E34C-972E-47F6-B47E-C47BB3BF8A3C}" type="slidenum">
              <a:rPr lang="en-AU" altLang="en-US">
                <a:solidFill>
                  <a:srgbClr val="000000"/>
                </a:solidFill>
                <a:latin typeface="Arial" panose="020B0604020202020204" pitchFamily="34" charset="0"/>
              </a:rPr>
              <a:pPr fontAlgn="base">
                <a:spcBef>
                  <a:spcPct val="0"/>
                </a:spcBef>
                <a:spcAft>
                  <a:spcPct val="0"/>
                </a:spcAft>
                <a:defRPr/>
              </a:pPr>
              <a:t>49</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597494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2075"/>
            <a:ext cx="5988803" cy="1325563"/>
          </a:xfrm>
        </p:spPr>
        <p:txBody>
          <a:bodyPr/>
          <a:lstStyle/>
          <a:p>
            <a:r>
              <a:rPr lang="en-CA" dirty="0"/>
              <a:t>Cherry Picking Some Data </a:t>
            </a:r>
          </a:p>
        </p:txBody>
      </p:sp>
      <p:pic>
        <p:nvPicPr>
          <p:cNvPr id="4" name="Content Placeholder 3"/>
          <p:cNvPicPr>
            <a:picLocks noGrp="1" noChangeAspect="1"/>
          </p:cNvPicPr>
          <p:nvPr>
            <p:ph idx="1"/>
          </p:nvPr>
        </p:nvPicPr>
        <p:blipFill>
          <a:blip r:embed="rId3"/>
          <a:stretch>
            <a:fillRect/>
          </a:stretch>
        </p:blipFill>
        <p:spPr>
          <a:xfrm>
            <a:off x="310936" y="1468369"/>
            <a:ext cx="5123636" cy="3529833"/>
          </a:xfrm>
          <a:prstGeom prst="rect">
            <a:avLst/>
          </a:prstGeom>
        </p:spPr>
      </p:pic>
      <p:pic>
        <p:nvPicPr>
          <p:cNvPr id="5" name="Picture 4"/>
          <p:cNvPicPr>
            <a:picLocks noChangeAspect="1"/>
          </p:cNvPicPr>
          <p:nvPr/>
        </p:nvPicPr>
        <p:blipFill>
          <a:blip r:embed="rId4"/>
          <a:stretch>
            <a:fillRect/>
          </a:stretch>
        </p:blipFill>
        <p:spPr>
          <a:xfrm>
            <a:off x="6219581" y="30670"/>
            <a:ext cx="4741593" cy="3340457"/>
          </a:xfrm>
          <a:prstGeom prst="rect">
            <a:avLst/>
          </a:prstGeom>
        </p:spPr>
      </p:pic>
      <p:pic>
        <p:nvPicPr>
          <p:cNvPr id="6" name="Picture 5"/>
          <p:cNvPicPr>
            <a:picLocks noChangeAspect="1"/>
          </p:cNvPicPr>
          <p:nvPr/>
        </p:nvPicPr>
        <p:blipFill>
          <a:blip r:embed="rId5"/>
          <a:stretch>
            <a:fillRect/>
          </a:stretch>
        </p:blipFill>
        <p:spPr>
          <a:xfrm>
            <a:off x="6284562" y="3283385"/>
            <a:ext cx="4976143" cy="3349889"/>
          </a:xfrm>
          <a:prstGeom prst="rect">
            <a:avLst/>
          </a:prstGeom>
        </p:spPr>
      </p:pic>
      <p:sp>
        <p:nvSpPr>
          <p:cNvPr id="7" name="TextBox 6"/>
          <p:cNvSpPr txBox="1"/>
          <p:nvPr/>
        </p:nvSpPr>
        <p:spPr>
          <a:xfrm>
            <a:off x="414580" y="5308169"/>
            <a:ext cx="6287170" cy="1200329"/>
          </a:xfrm>
          <a:prstGeom prst="rect">
            <a:avLst/>
          </a:prstGeom>
          <a:noFill/>
        </p:spPr>
        <p:txBody>
          <a:bodyPr wrap="none" rtlCol="0">
            <a:spAutoFit/>
          </a:bodyPr>
          <a:lstStyle/>
          <a:p>
            <a:r>
              <a:rPr lang="en-CA" dirty="0"/>
              <a:t>There’s lots wrong with the technique here, in part the</a:t>
            </a:r>
          </a:p>
          <a:p>
            <a:r>
              <a:rPr lang="en-CA" dirty="0"/>
              <a:t>Author didn’t optimise their code properly… and got these results</a:t>
            </a:r>
          </a:p>
          <a:p>
            <a:r>
              <a:rPr lang="en-CA" dirty="0"/>
              <a:t>Useful to know what happens when you do things wrong</a:t>
            </a:r>
          </a:p>
          <a:p>
            <a:r>
              <a:rPr lang="en-CA" dirty="0"/>
              <a:t>(including use bad compiler options).  </a:t>
            </a:r>
          </a:p>
        </p:txBody>
      </p:sp>
    </p:spTree>
    <p:extLst>
      <p:ext uri="{BB962C8B-B14F-4D97-AF65-F5344CB8AC3E}">
        <p14:creationId xmlns:p14="http://schemas.microsoft.com/office/powerpoint/2010/main" val="3083713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Node Size</a:t>
            </a:r>
          </a:p>
        </p:txBody>
      </p:sp>
      <p:sp>
        <p:nvSpPr>
          <p:cNvPr id="3" name="Content Placeholder 2"/>
          <p:cNvSpPr>
            <a:spLocks noGrp="1"/>
          </p:cNvSpPr>
          <p:nvPr>
            <p:ph idx="1"/>
          </p:nvPr>
        </p:nvSpPr>
        <p:spPr/>
        <p:txBody>
          <a:bodyPr/>
          <a:lstStyle/>
          <a:p>
            <a:r>
              <a:rPr lang="en-CA" dirty="0"/>
              <a:t>For want of a better way of putting it this usually measured in nm (today) or </a:t>
            </a:r>
            <a:r>
              <a:rPr lang="en-CA" dirty="0">
                <a:sym typeface="Symbol" panose="05050102010706020507" pitchFamily="18" charset="2"/>
              </a:rPr>
              <a:t>m in the 1970’s</a:t>
            </a:r>
          </a:p>
          <a:p>
            <a:r>
              <a:rPr lang="en-CA" dirty="0">
                <a:sym typeface="Symbol" panose="05050102010706020507" pitchFamily="18" charset="2"/>
              </a:rPr>
              <a:t>In ~2021 5nm will likely be the last (or close there to) semiconductor node using silicon</a:t>
            </a:r>
          </a:p>
          <a:p>
            <a:r>
              <a:rPr lang="en-CA" dirty="0">
                <a:sym typeface="Symbol" panose="05050102010706020507" pitchFamily="18" charset="2"/>
              </a:rPr>
              <a:t>After that we might be able to use graphene down to 1nm</a:t>
            </a:r>
          </a:p>
          <a:p>
            <a:r>
              <a:rPr lang="en-CA" dirty="0">
                <a:sym typeface="Symbol" panose="05050102010706020507" pitchFamily="18" charset="2"/>
              </a:rPr>
              <a:t>And then we’re boned</a:t>
            </a:r>
          </a:p>
          <a:p>
            <a:endParaRPr lang="en-CA" dirty="0">
              <a:sym typeface="Symbol" panose="05050102010706020507" pitchFamily="18" charset="2"/>
            </a:endParaRPr>
          </a:p>
          <a:p>
            <a:endParaRPr lang="en-CA" dirty="0"/>
          </a:p>
        </p:txBody>
      </p:sp>
      <p:sp>
        <p:nvSpPr>
          <p:cNvPr id="4" name="Footer Placeholder 3"/>
          <p:cNvSpPr>
            <a:spLocks noGrp="1"/>
          </p:cNvSpPr>
          <p:nvPr>
            <p:ph type="ftr" sz="quarter" idx="10"/>
          </p:nvPr>
        </p:nvSpPr>
        <p:spPr/>
        <p:txBody>
          <a:bodyPr/>
          <a:lstStyle/>
          <a:p>
            <a:pPr fontAlgn="base">
              <a:spcBef>
                <a:spcPct val="0"/>
              </a:spcBef>
              <a:spcAft>
                <a:spcPct val="0"/>
              </a:spcAft>
              <a:defRPr/>
            </a:pPr>
            <a:r>
              <a:rPr lang="en-AU" altLang="en-US">
                <a:solidFill>
                  <a:srgbClr val="000000"/>
                </a:solidFill>
                <a:latin typeface="Arial" panose="020B0604020202020204" pitchFamily="34" charset="0"/>
              </a:rPr>
              <a:t>Chapter 1 — Computer Abstractions and Technology — </a:t>
            </a:r>
            <a:fld id="{0AF5E34C-972E-47F6-B47E-C47BB3BF8A3C}" type="slidenum">
              <a:rPr lang="en-AU" altLang="en-US">
                <a:solidFill>
                  <a:srgbClr val="000000"/>
                </a:solidFill>
                <a:latin typeface="Arial" panose="020B0604020202020204" pitchFamily="34" charset="0"/>
              </a:rPr>
              <a:pPr fontAlgn="base">
                <a:spcBef>
                  <a:spcPct val="0"/>
                </a:spcBef>
                <a:spcAft>
                  <a:spcPct val="0"/>
                </a:spcAft>
                <a:defRPr/>
              </a:pPr>
              <a:t>50</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517149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Node Size </a:t>
            </a:r>
            <a:r>
              <a:rPr lang="en-CA" dirty="0" err="1"/>
              <a:t>Ctd</a:t>
            </a:r>
            <a:endParaRPr lang="en-CA" dirty="0"/>
          </a:p>
        </p:txBody>
      </p:sp>
      <p:sp>
        <p:nvSpPr>
          <p:cNvPr id="3" name="Content Placeholder 2"/>
          <p:cNvSpPr>
            <a:spLocks noGrp="1"/>
          </p:cNvSpPr>
          <p:nvPr>
            <p:ph idx="1"/>
          </p:nvPr>
        </p:nvSpPr>
        <p:spPr/>
        <p:txBody>
          <a:bodyPr/>
          <a:lstStyle/>
          <a:p>
            <a:r>
              <a:rPr lang="en-CA" dirty="0"/>
              <a:t>Think of a transistor has having it’s dimensions as being node size basically</a:t>
            </a:r>
          </a:p>
          <a:p>
            <a:r>
              <a:rPr lang="en-CA" dirty="0"/>
              <a:t>So 5nm is twice the density of 7nm (roughly, 25nm</a:t>
            </a:r>
            <a:r>
              <a:rPr lang="en-CA" baseline="30000" dirty="0"/>
              <a:t>2</a:t>
            </a:r>
            <a:r>
              <a:rPr lang="en-CA" dirty="0"/>
              <a:t> to 49nm</a:t>
            </a:r>
            <a:r>
              <a:rPr lang="en-CA" baseline="30000" dirty="0"/>
              <a:t>2</a:t>
            </a:r>
            <a:r>
              <a:rPr lang="en-CA" dirty="0"/>
              <a:t>)   </a:t>
            </a:r>
          </a:p>
          <a:p>
            <a:r>
              <a:rPr lang="en-CA" dirty="0"/>
              <a:t>The problem is that at the current 14/16 nodes TSMC and </a:t>
            </a:r>
            <a:r>
              <a:rPr lang="en-CA" dirty="0" err="1"/>
              <a:t>Globalfoundries</a:t>
            </a:r>
            <a:r>
              <a:rPr lang="en-CA" dirty="0"/>
              <a:t> have started talking about the shortest side, not the average size, which is confusing</a:t>
            </a:r>
          </a:p>
        </p:txBody>
      </p:sp>
      <p:sp>
        <p:nvSpPr>
          <p:cNvPr id="4" name="Footer Placeholder 3"/>
          <p:cNvSpPr>
            <a:spLocks noGrp="1"/>
          </p:cNvSpPr>
          <p:nvPr>
            <p:ph type="ftr" sz="quarter" idx="10"/>
          </p:nvPr>
        </p:nvSpPr>
        <p:spPr/>
        <p:txBody>
          <a:bodyPr/>
          <a:lstStyle/>
          <a:p>
            <a:pPr fontAlgn="base">
              <a:spcBef>
                <a:spcPct val="0"/>
              </a:spcBef>
              <a:spcAft>
                <a:spcPct val="0"/>
              </a:spcAft>
              <a:defRPr/>
            </a:pPr>
            <a:r>
              <a:rPr lang="en-AU" altLang="en-US">
                <a:solidFill>
                  <a:srgbClr val="000000"/>
                </a:solidFill>
                <a:latin typeface="Arial" panose="020B0604020202020204" pitchFamily="34" charset="0"/>
              </a:rPr>
              <a:t>Chapter 1 — Computer Abstractions and Technology — </a:t>
            </a:r>
            <a:fld id="{0AF5E34C-972E-47F6-B47E-C47BB3BF8A3C}" type="slidenum">
              <a:rPr lang="en-AU" altLang="en-US">
                <a:solidFill>
                  <a:srgbClr val="000000"/>
                </a:solidFill>
                <a:latin typeface="Arial" panose="020B0604020202020204" pitchFamily="34" charset="0"/>
              </a:rPr>
              <a:pPr fontAlgn="base">
                <a:spcBef>
                  <a:spcPct val="0"/>
                </a:spcBef>
                <a:spcAft>
                  <a:spcPct val="0"/>
                </a:spcAft>
                <a:defRPr/>
              </a:pPr>
              <a:t>51</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910473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3"/>
          <p:cNvSpPr>
            <a:spLocks noGrp="1"/>
          </p:cNvSpPr>
          <p:nvPr>
            <p:ph type="ftr" sz="quarter" idx="10"/>
          </p:nvPr>
        </p:nvSpPr>
        <p:spPr>
          <a:xfrm>
            <a:off x="2231084" y="6615309"/>
            <a:ext cx="9696451" cy="358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dirty="0">
                <a:solidFill>
                  <a:srgbClr val="000000"/>
                </a:solidFill>
              </a:rPr>
              <a:t>Chapter 1 — Computer Abstractions and Technology — </a:t>
            </a:r>
            <a:fld id="{1DD4B75C-CB9E-422E-A967-737DC62F868F}" type="slidenum">
              <a:rPr lang="en-AU" altLang="en-US" sz="1400">
                <a:solidFill>
                  <a:srgbClr val="000000"/>
                </a:solidFill>
              </a:rPr>
              <a:pPr fontAlgn="base">
                <a:spcBef>
                  <a:spcPct val="0"/>
                </a:spcBef>
                <a:spcAft>
                  <a:spcPct val="0"/>
                </a:spcAft>
                <a:buClrTx/>
                <a:buSzTx/>
                <a:buNone/>
              </a:pPr>
              <a:t>52</a:t>
            </a:fld>
            <a:endParaRPr lang="en-AU" altLang="en-US" sz="1400" dirty="0">
              <a:solidFill>
                <a:srgbClr val="000000"/>
              </a:solidFill>
            </a:endParaRPr>
          </a:p>
        </p:txBody>
      </p:sp>
      <p:sp>
        <p:nvSpPr>
          <p:cNvPr id="52227" name="Rectangle 8"/>
          <p:cNvSpPr>
            <a:spLocks noGrp="1" noChangeArrowheads="1"/>
          </p:cNvSpPr>
          <p:nvPr>
            <p:ph type="title"/>
          </p:nvPr>
        </p:nvSpPr>
        <p:spPr/>
        <p:txBody>
          <a:bodyPr/>
          <a:lstStyle/>
          <a:p>
            <a:pPr eaLnBrk="1" hangingPunct="1"/>
            <a:r>
              <a:rPr lang="en-US" altLang="en-US"/>
              <a:t>Defining Performance</a:t>
            </a:r>
            <a:endParaRPr lang="en-AU" altLang="en-US"/>
          </a:p>
        </p:txBody>
      </p:sp>
      <p:sp>
        <p:nvSpPr>
          <p:cNvPr id="52228" name="Rectangle 9"/>
          <p:cNvSpPr>
            <a:spLocks noGrp="1" noChangeArrowheads="1"/>
          </p:cNvSpPr>
          <p:nvPr>
            <p:ph type="body" idx="1"/>
          </p:nvPr>
        </p:nvSpPr>
        <p:spPr>
          <a:xfrm>
            <a:off x="2463936" y="623753"/>
            <a:ext cx="8270875" cy="503237"/>
          </a:xfrm>
        </p:spPr>
        <p:txBody>
          <a:bodyPr/>
          <a:lstStyle/>
          <a:p>
            <a:pPr eaLnBrk="1" hangingPunct="1">
              <a:lnSpc>
                <a:spcPct val="90000"/>
              </a:lnSpc>
            </a:pPr>
            <a:r>
              <a:rPr lang="en-AU" altLang="en-US" sz="2800" dirty="0"/>
              <a:t>Which airplane has the best performance?</a:t>
            </a:r>
          </a:p>
        </p:txBody>
      </p:sp>
      <p:graphicFrame>
        <p:nvGraphicFramePr>
          <p:cNvPr id="2" name="Object 3"/>
          <p:cNvGraphicFramePr>
            <a:graphicFrameLocks noChangeAspect="1"/>
          </p:cNvGraphicFramePr>
          <p:nvPr>
            <p:extLst>
              <p:ext uri="{D42A27DB-BD31-4B8C-83A1-F6EECF244321}">
                <p14:modId xmlns:p14="http://schemas.microsoft.com/office/powerpoint/2010/main" val="1728564400"/>
              </p:ext>
            </p:extLst>
          </p:nvPr>
        </p:nvGraphicFramePr>
        <p:xfrm>
          <a:off x="813661" y="1319225"/>
          <a:ext cx="4792331" cy="27368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3439718447"/>
              </p:ext>
            </p:extLst>
          </p:nvPr>
        </p:nvGraphicFramePr>
        <p:xfrm>
          <a:off x="5996122" y="1172076"/>
          <a:ext cx="4303578" cy="26435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Object 5"/>
          <p:cNvGraphicFramePr>
            <a:graphicFrameLocks noChangeAspect="1"/>
          </p:cNvGraphicFramePr>
          <p:nvPr>
            <p:extLst>
              <p:ext uri="{D42A27DB-BD31-4B8C-83A1-F6EECF244321}">
                <p14:modId xmlns:p14="http://schemas.microsoft.com/office/powerpoint/2010/main" val="1098055148"/>
              </p:ext>
            </p:extLst>
          </p:nvPr>
        </p:nvGraphicFramePr>
        <p:xfrm>
          <a:off x="736170" y="4116388"/>
          <a:ext cx="4804206" cy="255827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4233351013"/>
              </p:ext>
            </p:extLst>
          </p:nvPr>
        </p:nvGraphicFramePr>
        <p:xfrm>
          <a:off x="5930900" y="4106864"/>
          <a:ext cx="4204992" cy="2575938"/>
        </p:xfrm>
        <a:graphic>
          <a:graphicData uri="http://schemas.openxmlformats.org/drawingml/2006/chart">
            <c:chart xmlns:c="http://schemas.openxmlformats.org/drawingml/2006/chart" xmlns:r="http://schemas.openxmlformats.org/officeDocument/2006/relationships" r:id="rId6"/>
          </a:graphicData>
        </a:graphic>
      </p:graphicFrame>
      <p:sp>
        <p:nvSpPr>
          <p:cNvPr id="52233" name="Text Box 7"/>
          <p:cNvSpPr txBox="1">
            <a:spLocks noChangeArrowheads="1"/>
          </p:cNvSpPr>
          <p:nvPr/>
        </p:nvSpPr>
        <p:spPr bwMode="auto">
          <a:xfrm rot="5400000">
            <a:off x="9475788" y="822325"/>
            <a:ext cx="2017713"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ECEAAC"/>
                </a:solidFill>
              </a:rPr>
              <a:t>§1.6 Performance</a:t>
            </a:r>
          </a:p>
        </p:txBody>
      </p:sp>
    </p:spTree>
    <p:extLst>
      <p:ext uri="{BB962C8B-B14F-4D97-AF65-F5344CB8AC3E}">
        <p14:creationId xmlns:p14="http://schemas.microsoft.com/office/powerpoint/2010/main" val="807233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07267C39-67B1-4DB6-94B3-378A1C8B4DF8}" type="slidenum">
              <a:rPr lang="en-AU" altLang="en-US" sz="1400">
                <a:solidFill>
                  <a:srgbClr val="000000"/>
                </a:solidFill>
              </a:rPr>
              <a:pPr fontAlgn="base">
                <a:spcBef>
                  <a:spcPct val="0"/>
                </a:spcBef>
                <a:spcAft>
                  <a:spcPct val="0"/>
                </a:spcAft>
                <a:buClrTx/>
                <a:buSzTx/>
                <a:buNone/>
              </a:pPr>
              <a:t>53</a:t>
            </a:fld>
            <a:endParaRPr lang="en-AU" altLang="en-US" sz="1400">
              <a:solidFill>
                <a:srgbClr val="000000"/>
              </a:solidFill>
            </a:endParaRPr>
          </a:p>
        </p:txBody>
      </p:sp>
      <p:sp>
        <p:nvSpPr>
          <p:cNvPr id="54275" name="Rectangle 2"/>
          <p:cNvSpPr>
            <a:spLocks noGrp="1" noChangeArrowheads="1"/>
          </p:cNvSpPr>
          <p:nvPr>
            <p:ph type="title"/>
          </p:nvPr>
        </p:nvSpPr>
        <p:spPr>
          <a:xfrm>
            <a:off x="2436284" y="200164"/>
            <a:ext cx="11013016" cy="707886"/>
          </a:xfrm>
        </p:spPr>
        <p:txBody>
          <a:bodyPr/>
          <a:lstStyle/>
          <a:p>
            <a:pPr eaLnBrk="1" hangingPunct="1"/>
            <a:r>
              <a:rPr lang="en-US" altLang="en-US" sz="4000"/>
              <a:t>Response Time and Throughput</a:t>
            </a:r>
            <a:endParaRPr lang="en-AU" altLang="en-US" sz="4000"/>
          </a:p>
        </p:txBody>
      </p:sp>
      <p:sp>
        <p:nvSpPr>
          <p:cNvPr id="54276" name="Rectangle 3"/>
          <p:cNvSpPr>
            <a:spLocks noGrp="1" noChangeArrowheads="1"/>
          </p:cNvSpPr>
          <p:nvPr>
            <p:ph type="body" idx="1"/>
          </p:nvPr>
        </p:nvSpPr>
        <p:spPr/>
        <p:txBody>
          <a:bodyPr/>
          <a:lstStyle/>
          <a:p>
            <a:pPr eaLnBrk="1" hangingPunct="1"/>
            <a:r>
              <a:rPr lang="en-US" altLang="en-US" sz="2800"/>
              <a:t>Response time</a:t>
            </a:r>
          </a:p>
          <a:p>
            <a:pPr lvl="1" eaLnBrk="1" hangingPunct="1"/>
            <a:r>
              <a:rPr lang="en-US" altLang="en-US" sz="2400"/>
              <a:t>How long it takes to do a task</a:t>
            </a:r>
          </a:p>
          <a:p>
            <a:pPr eaLnBrk="1" hangingPunct="1"/>
            <a:r>
              <a:rPr lang="en-US" altLang="en-US" sz="2800"/>
              <a:t>Throughput</a:t>
            </a:r>
          </a:p>
          <a:p>
            <a:pPr lvl="1" eaLnBrk="1" hangingPunct="1"/>
            <a:r>
              <a:rPr lang="en-US" altLang="en-US" sz="2400"/>
              <a:t>Total work done per unit time</a:t>
            </a:r>
          </a:p>
          <a:p>
            <a:pPr lvl="2" eaLnBrk="1" hangingPunct="1"/>
            <a:r>
              <a:rPr lang="en-US" altLang="en-US" sz="2000"/>
              <a:t>e.g., tasks/transactions/… per hour</a:t>
            </a:r>
          </a:p>
          <a:p>
            <a:pPr eaLnBrk="1" hangingPunct="1"/>
            <a:r>
              <a:rPr lang="en-US" altLang="en-US" sz="2800"/>
              <a:t>How are response time and throughput affected by</a:t>
            </a:r>
          </a:p>
          <a:p>
            <a:pPr lvl="1" eaLnBrk="1" hangingPunct="1"/>
            <a:r>
              <a:rPr lang="en-US" altLang="en-US" sz="2400"/>
              <a:t>Replacing the processor with a faster version?</a:t>
            </a:r>
          </a:p>
          <a:p>
            <a:pPr lvl="1" eaLnBrk="1" hangingPunct="1"/>
            <a:r>
              <a:rPr lang="en-US" altLang="en-US" sz="2400"/>
              <a:t>Adding more processors?</a:t>
            </a:r>
          </a:p>
          <a:p>
            <a:pPr eaLnBrk="1" hangingPunct="1"/>
            <a:r>
              <a:rPr lang="en-US" altLang="en-US" sz="2800"/>
              <a:t>We’ll focus on response time for now…</a:t>
            </a:r>
            <a:endParaRPr lang="en-AU" altLang="en-US" sz="2800"/>
          </a:p>
        </p:txBody>
      </p:sp>
    </p:spTree>
    <p:extLst>
      <p:ext uri="{BB962C8B-B14F-4D97-AF65-F5344CB8AC3E}">
        <p14:creationId xmlns:p14="http://schemas.microsoft.com/office/powerpoint/2010/main" val="884741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1D01869D-63AB-4FA8-9C4A-82E42655C650}" type="slidenum">
              <a:rPr lang="en-AU" altLang="en-US" sz="1400">
                <a:solidFill>
                  <a:srgbClr val="000000"/>
                </a:solidFill>
              </a:rPr>
              <a:pPr fontAlgn="base">
                <a:spcBef>
                  <a:spcPct val="0"/>
                </a:spcBef>
                <a:spcAft>
                  <a:spcPct val="0"/>
                </a:spcAft>
                <a:buClrTx/>
                <a:buSzTx/>
                <a:buNone/>
              </a:pPr>
              <a:t>54</a:t>
            </a:fld>
            <a:endParaRPr lang="en-AU" altLang="en-US" sz="1400">
              <a:solidFill>
                <a:srgbClr val="000000"/>
              </a:solidFill>
            </a:endParaRPr>
          </a:p>
        </p:txBody>
      </p:sp>
      <p:sp>
        <p:nvSpPr>
          <p:cNvPr id="56323" name="Rectangle 2"/>
          <p:cNvSpPr>
            <a:spLocks noGrp="1" noChangeArrowheads="1"/>
          </p:cNvSpPr>
          <p:nvPr>
            <p:ph type="title"/>
          </p:nvPr>
        </p:nvSpPr>
        <p:spPr/>
        <p:txBody>
          <a:bodyPr/>
          <a:lstStyle/>
          <a:p>
            <a:pPr eaLnBrk="1" hangingPunct="1"/>
            <a:r>
              <a:rPr lang="en-US" altLang="en-US"/>
              <a:t>Relative Performance</a:t>
            </a:r>
            <a:endParaRPr lang="en-AU" altLang="en-US"/>
          </a:p>
        </p:txBody>
      </p:sp>
      <p:sp>
        <p:nvSpPr>
          <p:cNvPr id="56324" name="Rectangle 3"/>
          <p:cNvSpPr>
            <a:spLocks noGrp="1" noChangeArrowheads="1"/>
          </p:cNvSpPr>
          <p:nvPr>
            <p:ph type="body" idx="1"/>
          </p:nvPr>
        </p:nvSpPr>
        <p:spPr>
          <a:xfrm>
            <a:off x="2208214" y="1125538"/>
            <a:ext cx="8270875" cy="1223962"/>
          </a:xfrm>
        </p:spPr>
        <p:txBody>
          <a:bodyPr/>
          <a:lstStyle/>
          <a:p>
            <a:pPr eaLnBrk="1" hangingPunct="1"/>
            <a:r>
              <a:rPr lang="en-US" altLang="en-US"/>
              <a:t>Define Performance = 1/Execution Time</a:t>
            </a:r>
          </a:p>
          <a:p>
            <a:pPr eaLnBrk="1" hangingPunct="1"/>
            <a:r>
              <a:rPr lang="en-US" altLang="en-US"/>
              <a:t>“X is </a:t>
            </a:r>
            <a:r>
              <a:rPr lang="en-US" altLang="en-US" i="1">
                <a:latin typeface="Times New Roman" panose="02020603050405020304" pitchFamily="18" charset="0"/>
              </a:rPr>
              <a:t>n</a:t>
            </a:r>
            <a:r>
              <a:rPr lang="en-US" altLang="en-US"/>
              <a:t> time faster than Y”</a:t>
            </a:r>
          </a:p>
        </p:txBody>
      </p:sp>
      <p:graphicFrame>
        <p:nvGraphicFramePr>
          <p:cNvPr id="56325" name="Object 4"/>
          <p:cNvGraphicFramePr>
            <a:graphicFrameLocks noChangeAspect="1"/>
          </p:cNvGraphicFramePr>
          <p:nvPr/>
        </p:nvGraphicFramePr>
        <p:xfrm>
          <a:off x="3071813" y="2420938"/>
          <a:ext cx="5765800" cy="1008062"/>
        </p:xfrm>
        <a:graphic>
          <a:graphicData uri="http://schemas.openxmlformats.org/presentationml/2006/ole">
            <mc:AlternateContent xmlns:mc="http://schemas.openxmlformats.org/markup-compatibility/2006">
              <mc:Choice xmlns:v="urn:schemas-microsoft-com:vml" Requires="v">
                <p:oleObj spid="_x0000_s2055" name="Equation" r:id="rId4" imgW="2616200" imgH="457200" progId="Equation.3">
                  <p:embed/>
                </p:oleObj>
              </mc:Choice>
              <mc:Fallback>
                <p:oleObj name="Equation" r:id="rId4" imgW="2616200" imgH="457200" progId="Equation.3">
                  <p:embed/>
                  <p:pic>
                    <p:nvPicPr>
                      <p:cNvPr id="5632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813" y="2420938"/>
                        <a:ext cx="5765800" cy="1008062"/>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6" name="Rectangle 5"/>
          <p:cNvSpPr>
            <a:spLocks noChangeArrowheads="1"/>
          </p:cNvSpPr>
          <p:nvPr/>
        </p:nvSpPr>
        <p:spPr bwMode="auto">
          <a:xfrm>
            <a:off x="2208214" y="3573464"/>
            <a:ext cx="82708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Aft>
                <a:spcPct val="0"/>
              </a:spcAft>
              <a:buClr>
                <a:srgbClr val="ECEAAC"/>
              </a:buClr>
            </a:pPr>
            <a:r>
              <a:rPr lang="en-US" altLang="en-US">
                <a:solidFill>
                  <a:srgbClr val="000000"/>
                </a:solidFill>
              </a:rPr>
              <a:t>Example: time taken to run a program</a:t>
            </a:r>
          </a:p>
          <a:p>
            <a:pPr lvl="1" fontAlgn="base">
              <a:spcAft>
                <a:spcPct val="0"/>
              </a:spcAft>
              <a:buClr>
                <a:srgbClr val="91AFBF"/>
              </a:buClr>
            </a:pPr>
            <a:r>
              <a:rPr lang="en-US" altLang="en-US">
                <a:solidFill>
                  <a:srgbClr val="000000"/>
                </a:solidFill>
              </a:rPr>
              <a:t>10s on A, 15s on B</a:t>
            </a:r>
          </a:p>
          <a:p>
            <a:pPr lvl="1" fontAlgn="base">
              <a:spcAft>
                <a:spcPct val="0"/>
              </a:spcAft>
              <a:buClr>
                <a:srgbClr val="91AFBF"/>
              </a:buClr>
            </a:pPr>
            <a:r>
              <a:rPr lang="en-US" altLang="en-US">
                <a:solidFill>
                  <a:srgbClr val="000000"/>
                </a:solidFill>
              </a:rPr>
              <a:t>Execution Time</a:t>
            </a:r>
            <a:r>
              <a:rPr lang="en-US" altLang="en-US" baseline="-25000">
                <a:solidFill>
                  <a:srgbClr val="000000"/>
                </a:solidFill>
              </a:rPr>
              <a:t>B</a:t>
            </a:r>
            <a:r>
              <a:rPr lang="en-US" altLang="en-US">
                <a:solidFill>
                  <a:srgbClr val="000000"/>
                </a:solidFill>
              </a:rPr>
              <a:t> / Execution Time</a:t>
            </a:r>
            <a:r>
              <a:rPr lang="en-US" altLang="en-US" baseline="-25000">
                <a:solidFill>
                  <a:srgbClr val="000000"/>
                </a:solidFill>
              </a:rPr>
              <a:t>A</a:t>
            </a:r>
            <a:br>
              <a:rPr lang="en-US" altLang="en-US">
                <a:solidFill>
                  <a:srgbClr val="000000"/>
                </a:solidFill>
              </a:rPr>
            </a:br>
            <a:r>
              <a:rPr lang="en-US" altLang="en-US">
                <a:solidFill>
                  <a:srgbClr val="000000"/>
                </a:solidFill>
              </a:rPr>
              <a:t>= 15s / 10s = 1.5</a:t>
            </a:r>
          </a:p>
          <a:p>
            <a:pPr lvl="1" fontAlgn="base">
              <a:spcAft>
                <a:spcPct val="0"/>
              </a:spcAft>
              <a:buClr>
                <a:srgbClr val="91AFBF"/>
              </a:buClr>
            </a:pPr>
            <a:r>
              <a:rPr lang="en-US" altLang="en-US">
                <a:solidFill>
                  <a:srgbClr val="000000"/>
                </a:solidFill>
              </a:rPr>
              <a:t>So A is 1.5 times faster than B</a:t>
            </a:r>
            <a:endParaRPr lang="en-AU" altLang="en-US">
              <a:solidFill>
                <a:srgbClr val="000000"/>
              </a:solidFill>
            </a:endParaRPr>
          </a:p>
        </p:txBody>
      </p:sp>
    </p:spTree>
    <p:extLst>
      <p:ext uri="{BB962C8B-B14F-4D97-AF65-F5344CB8AC3E}">
        <p14:creationId xmlns:p14="http://schemas.microsoft.com/office/powerpoint/2010/main" val="924131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C7C5508F-AE39-4F06-B17B-E13027CDE35B}" type="slidenum">
              <a:rPr lang="en-AU" altLang="en-US" sz="1400">
                <a:solidFill>
                  <a:srgbClr val="000000"/>
                </a:solidFill>
              </a:rPr>
              <a:pPr fontAlgn="base">
                <a:spcBef>
                  <a:spcPct val="0"/>
                </a:spcBef>
                <a:spcAft>
                  <a:spcPct val="0"/>
                </a:spcAft>
                <a:buClrTx/>
                <a:buSzTx/>
                <a:buNone/>
              </a:pPr>
              <a:t>55</a:t>
            </a:fld>
            <a:endParaRPr lang="en-AU" altLang="en-US" sz="1400">
              <a:solidFill>
                <a:srgbClr val="000000"/>
              </a:solidFill>
            </a:endParaRPr>
          </a:p>
        </p:txBody>
      </p:sp>
      <p:sp>
        <p:nvSpPr>
          <p:cNvPr id="58371" name="Rectangle 2"/>
          <p:cNvSpPr>
            <a:spLocks noGrp="1" noChangeArrowheads="1"/>
          </p:cNvSpPr>
          <p:nvPr>
            <p:ph type="title"/>
          </p:nvPr>
        </p:nvSpPr>
        <p:spPr/>
        <p:txBody>
          <a:bodyPr/>
          <a:lstStyle/>
          <a:p>
            <a:pPr eaLnBrk="1" hangingPunct="1"/>
            <a:r>
              <a:rPr lang="en-US" altLang="en-US"/>
              <a:t>Measuring Execution Time</a:t>
            </a:r>
            <a:endParaRPr lang="en-AU" altLang="en-US"/>
          </a:p>
        </p:txBody>
      </p:sp>
      <p:sp>
        <p:nvSpPr>
          <p:cNvPr id="58372" name="Rectangle 3"/>
          <p:cNvSpPr>
            <a:spLocks noGrp="1" noChangeArrowheads="1"/>
          </p:cNvSpPr>
          <p:nvPr>
            <p:ph type="body" idx="1"/>
          </p:nvPr>
        </p:nvSpPr>
        <p:spPr/>
        <p:txBody>
          <a:bodyPr/>
          <a:lstStyle/>
          <a:p>
            <a:pPr eaLnBrk="1" hangingPunct="1">
              <a:lnSpc>
                <a:spcPct val="90000"/>
              </a:lnSpc>
            </a:pPr>
            <a:r>
              <a:rPr lang="en-US" altLang="en-US" dirty="0"/>
              <a:t>Elapsed time</a:t>
            </a:r>
          </a:p>
          <a:p>
            <a:pPr lvl="1" eaLnBrk="1" hangingPunct="1">
              <a:lnSpc>
                <a:spcPct val="90000"/>
              </a:lnSpc>
            </a:pPr>
            <a:r>
              <a:rPr lang="en-US" altLang="en-US" dirty="0"/>
              <a:t>Total response time, including all aspects</a:t>
            </a:r>
          </a:p>
          <a:p>
            <a:pPr lvl="2" eaLnBrk="1" hangingPunct="1">
              <a:lnSpc>
                <a:spcPct val="90000"/>
              </a:lnSpc>
            </a:pPr>
            <a:r>
              <a:rPr lang="en-US" altLang="en-US" dirty="0"/>
              <a:t>Processing, I/O, OS overhead, idle time</a:t>
            </a:r>
          </a:p>
          <a:p>
            <a:pPr lvl="1" eaLnBrk="1" hangingPunct="1">
              <a:lnSpc>
                <a:spcPct val="90000"/>
              </a:lnSpc>
            </a:pPr>
            <a:r>
              <a:rPr lang="en-US" altLang="en-US" dirty="0"/>
              <a:t>Determines system performance</a:t>
            </a:r>
          </a:p>
          <a:p>
            <a:pPr eaLnBrk="1" hangingPunct="1">
              <a:lnSpc>
                <a:spcPct val="90000"/>
              </a:lnSpc>
            </a:pPr>
            <a:r>
              <a:rPr lang="en-US" altLang="en-US" dirty="0"/>
              <a:t>CPU time</a:t>
            </a:r>
          </a:p>
          <a:p>
            <a:pPr lvl="1" eaLnBrk="1" hangingPunct="1">
              <a:lnSpc>
                <a:spcPct val="90000"/>
              </a:lnSpc>
            </a:pPr>
            <a:r>
              <a:rPr lang="en-US" altLang="en-US" dirty="0"/>
              <a:t>Time spent processing a given job</a:t>
            </a:r>
          </a:p>
          <a:p>
            <a:pPr lvl="2" eaLnBrk="1" hangingPunct="1">
              <a:lnSpc>
                <a:spcPct val="90000"/>
              </a:lnSpc>
            </a:pPr>
            <a:r>
              <a:rPr lang="en-US" altLang="en-US" dirty="0"/>
              <a:t>Discounts I/O time, other jobs’ shares</a:t>
            </a:r>
          </a:p>
          <a:p>
            <a:pPr lvl="1" eaLnBrk="1" hangingPunct="1">
              <a:lnSpc>
                <a:spcPct val="90000"/>
              </a:lnSpc>
            </a:pPr>
            <a:r>
              <a:rPr lang="en-US" altLang="en-US" dirty="0"/>
              <a:t>Comprises user CPU time and system CPU time</a:t>
            </a:r>
          </a:p>
          <a:p>
            <a:pPr lvl="1" eaLnBrk="1" hangingPunct="1">
              <a:lnSpc>
                <a:spcPct val="90000"/>
              </a:lnSpc>
            </a:pPr>
            <a:r>
              <a:rPr lang="en-US" altLang="en-US" dirty="0"/>
              <a:t>Different programs are affected differently by CPU and system performance</a:t>
            </a:r>
          </a:p>
        </p:txBody>
      </p:sp>
    </p:spTree>
    <p:extLst>
      <p:ext uri="{BB962C8B-B14F-4D97-AF65-F5344CB8AC3E}">
        <p14:creationId xmlns:p14="http://schemas.microsoft.com/office/powerpoint/2010/main" val="1969485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6F5E0367-EB52-4834-A2C3-B24EE7D2B9B0}" type="slidenum">
              <a:rPr lang="en-AU" altLang="en-US" sz="1400">
                <a:solidFill>
                  <a:srgbClr val="000000"/>
                </a:solidFill>
              </a:rPr>
              <a:pPr fontAlgn="base">
                <a:spcBef>
                  <a:spcPct val="0"/>
                </a:spcBef>
                <a:spcAft>
                  <a:spcPct val="0"/>
                </a:spcAft>
                <a:buClrTx/>
                <a:buSzTx/>
                <a:buNone/>
              </a:pPr>
              <a:t>56</a:t>
            </a:fld>
            <a:endParaRPr lang="en-AU" altLang="en-US" sz="1400">
              <a:solidFill>
                <a:srgbClr val="000000"/>
              </a:solidFill>
            </a:endParaRPr>
          </a:p>
        </p:txBody>
      </p:sp>
      <p:sp>
        <p:nvSpPr>
          <p:cNvPr id="60419" name="Line 2"/>
          <p:cNvSpPr>
            <a:spLocks noChangeShapeType="1"/>
          </p:cNvSpPr>
          <p:nvPr/>
        </p:nvSpPr>
        <p:spPr bwMode="auto">
          <a:xfrm>
            <a:off x="4151314" y="2493963"/>
            <a:ext cx="17287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20" name="Line 3"/>
          <p:cNvSpPr>
            <a:spLocks noChangeShapeType="1"/>
          </p:cNvSpPr>
          <p:nvPr/>
        </p:nvSpPr>
        <p:spPr bwMode="auto">
          <a:xfrm>
            <a:off x="4151313" y="2565401"/>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21" name="Line 4"/>
          <p:cNvSpPr>
            <a:spLocks noChangeShapeType="1"/>
          </p:cNvSpPr>
          <p:nvPr/>
        </p:nvSpPr>
        <p:spPr bwMode="auto">
          <a:xfrm>
            <a:off x="5880100" y="2565401"/>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22" name="Line 5"/>
          <p:cNvSpPr>
            <a:spLocks noChangeShapeType="1"/>
          </p:cNvSpPr>
          <p:nvPr/>
        </p:nvSpPr>
        <p:spPr bwMode="auto">
          <a:xfrm>
            <a:off x="7607300" y="2565401"/>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23" name="Line 6"/>
          <p:cNvSpPr>
            <a:spLocks noChangeShapeType="1"/>
          </p:cNvSpPr>
          <p:nvPr/>
        </p:nvSpPr>
        <p:spPr bwMode="auto">
          <a:xfrm>
            <a:off x="9336088" y="2565401"/>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24" name="Rectangle 7"/>
          <p:cNvSpPr>
            <a:spLocks noGrp="1" noChangeArrowheads="1"/>
          </p:cNvSpPr>
          <p:nvPr>
            <p:ph type="title"/>
          </p:nvPr>
        </p:nvSpPr>
        <p:spPr/>
        <p:txBody>
          <a:bodyPr/>
          <a:lstStyle/>
          <a:p>
            <a:pPr eaLnBrk="1" hangingPunct="1"/>
            <a:r>
              <a:rPr lang="en-US" altLang="en-US" dirty="0"/>
              <a:t>CPU Clocking</a:t>
            </a:r>
            <a:endParaRPr lang="en-AU" altLang="en-US" dirty="0"/>
          </a:p>
        </p:txBody>
      </p:sp>
      <p:sp>
        <p:nvSpPr>
          <p:cNvPr id="60425" name="Rectangle 8"/>
          <p:cNvSpPr>
            <a:spLocks noGrp="1" noChangeArrowheads="1"/>
          </p:cNvSpPr>
          <p:nvPr>
            <p:ph type="body" idx="1"/>
          </p:nvPr>
        </p:nvSpPr>
        <p:spPr>
          <a:xfrm>
            <a:off x="2208214" y="1125539"/>
            <a:ext cx="8270875" cy="1228725"/>
          </a:xfrm>
        </p:spPr>
        <p:txBody>
          <a:bodyPr/>
          <a:lstStyle/>
          <a:p>
            <a:pPr eaLnBrk="1" hangingPunct="1"/>
            <a:r>
              <a:rPr lang="en-US" altLang="en-US" sz="2800"/>
              <a:t>Operation of digital hardware governed by a constant-rate clock</a:t>
            </a:r>
            <a:endParaRPr lang="en-AU" altLang="en-US" sz="2800"/>
          </a:p>
        </p:txBody>
      </p:sp>
      <p:sp>
        <p:nvSpPr>
          <p:cNvPr id="60426" name="Line 10"/>
          <p:cNvSpPr>
            <a:spLocks noChangeShapeType="1"/>
          </p:cNvSpPr>
          <p:nvPr/>
        </p:nvSpPr>
        <p:spPr bwMode="auto">
          <a:xfrm>
            <a:off x="4151313" y="2709863"/>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27" name="Line 11"/>
          <p:cNvSpPr>
            <a:spLocks noChangeShapeType="1"/>
          </p:cNvSpPr>
          <p:nvPr/>
        </p:nvSpPr>
        <p:spPr bwMode="auto">
          <a:xfrm>
            <a:off x="4151313"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28" name="Line 12"/>
          <p:cNvSpPr>
            <a:spLocks noChangeShapeType="1"/>
          </p:cNvSpPr>
          <p:nvPr/>
        </p:nvSpPr>
        <p:spPr bwMode="auto">
          <a:xfrm>
            <a:off x="5014913"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29" name="Line 13"/>
          <p:cNvSpPr>
            <a:spLocks noChangeShapeType="1"/>
          </p:cNvSpPr>
          <p:nvPr/>
        </p:nvSpPr>
        <p:spPr bwMode="auto">
          <a:xfrm>
            <a:off x="5014913" y="2997200"/>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30" name="Line 14"/>
          <p:cNvSpPr>
            <a:spLocks noChangeShapeType="1"/>
          </p:cNvSpPr>
          <p:nvPr/>
        </p:nvSpPr>
        <p:spPr bwMode="auto">
          <a:xfrm>
            <a:off x="3863975" y="2997200"/>
            <a:ext cx="287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31" name="Line 15"/>
          <p:cNvSpPr>
            <a:spLocks noChangeShapeType="1"/>
          </p:cNvSpPr>
          <p:nvPr/>
        </p:nvSpPr>
        <p:spPr bwMode="auto">
          <a:xfrm>
            <a:off x="5880100" y="2709863"/>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32" name="Line 16"/>
          <p:cNvSpPr>
            <a:spLocks noChangeShapeType="1"/>
          </p:cNvSpPr>
          <p:nvPr/>
        </p:nvSpPr>
        <p:spPr bwMode="auto">
          <a:xfrm>
            <a:off x="5880100"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33" name="Line 17"/>
          <p:cNvSpPr>
            <a:spLocks noChangeShapeType="1"/>
          </p:cNvSpPr>
          <p:nvPr/>
        </p:nvSpPr>
        <p:spPr bwMode="auto">
          <a:xfrm>
            <a:off x="6743700"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34" name="Line 18"/>
          <p:cNvSpPr>
            <a:spLocks noChangeShapeType="1"/>
          </p:cNvSpPr>
          <p:nvPr/>
        </p:nvSpPr>
        <p:spPr bwMode="auto">
          <a:xfrm>
            <a:off x="6743700" y="2997200"/>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35" name="Line 19"/>
          <p:cNvSpPr>
            <a:spLocks noChangeShapeType="1"/>
          </p:cNvSpPr>
          <p:nvPr/>
        </p:nvSpPr>
        <p:spPr bwMode="auto">
          <a:xfrm>
            <a:off x="7607300" y="2709863"/>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36" name="Line 20"/>
          <p:cNvSpPr>
            <a:spLocks noChangeShapeType="1"/>
          </p:cNvSpPr>
          <p:nvPr/>
        </p:nvSpPr>
        <p:spPr bwMode="auto">
          <a:xfrm>
            <a:off x="7607300"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37" name="Line 21"/>
          <p:cNvSpPr>
            <a:spLocks noChangeShapeType="1"/>
          </p:cNvSpPr>
          <p:nvPr/>
        </p:nvSpPr>
        <p:spPr bwMode="auto">
          <a:xfrm>
            <a:off x="8470900"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38" name="Line 22"/>
          <p:cNvSpPr>
            <a:spLocks noChangeShapeType="1"/>
          </p:cNvSpPr>
          <p:nvPr/>
        </p:nvSpPr>
        <p:spPr bwMode="auto">
          <a:xfrm>
            <a:off x="8470900" y="2997200"/>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39" name="Line 23"/>
          <p:cNvSpPr>
            <a:spLocks noChangeShapeType="1"/>
          </p:cNvSpPr>
          <p:nvPr/>
        </p:nvSpPr>
        <p:spPr bwMode="auto">
          <a:xfrm>
            <a:off x="9336088" y="2709864"/>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40" name="Line 24"/>
          <p:cNvSpPr>
            <a:spLocks noChangeShapeType="1"/>
          </p:cNvSpPr>
          <p:nvPr/>
        </p:nvSpPr>
        <p:spPr bwMode="auto">
          <a:xfrm>
            <a:off x="9336089" y="2709863"/>
            <a:ext cx="2873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41" name="Freeform 25"/>
          <p:cNvSpPr>
            <a:spLocks/>
          </p:cNvSpPr>
          <p:nvPr/>
        </p:nvSpPr>
        <p:spPr bwMode="auto">
          <a:xfrm>
            <a:off x="5735639" y="3789364"/>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42" name="Freeform 26"/>
          <p:cNvSpPr>
            <a:spLocks/>
          </p:cNvSpPr>
          <p:nvPr/>
        </p:nvSpPr>
        <p:spPr bwMode="auto">
          <a:xfrm>
            <a:off x="7464426" y="3789364"/>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43" name="Freeform 27"/>
          <p:cNvSpPr>
            <a:spLocks/>
          </p:cNvSpPr>
          <p:nvPr/>
        </p:nvSpPr>
        <p:spPr bwMode="auto">
          <a:xfrm>
            <a:off x="9191626" y="3789364"/>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44" name="Line 28"/>
          <p:cNvSpPr>
            <a:spLocks noChangeShapeType="1"/>
          </p:cNvSpPr>
          <p:nvPr/>
        </p:nvSpPr>
        <p:spPr bwMode="auto">
          <a:xfrm>
            <a:off x="3863976" y="4221163"/>
            <a:ext cx="5903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45" name="Line 29"/>
          <p:cNvSpPr>
            <a:spLocks noChangeShapeType="1"/>
          </p:cNvSpPr>
          <p:nvPr/>
        </p:nvSpPr>
        <p:spPr bwMode="auto">
          <a:xfrm flipV="1">
            <a:off x="3863975" y="2565401"/>
            <a:ext cx="0" cy="165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46" name="Text Box 30"/>
          <p:cNvSpPr txBox="1">
            <a:spLocks noChangeArrowheads="1"/>
          </p:cNvSpPr>
          <p:nvPr/>
        </p:nvSpPr>
        <p:spPr bwMode="auto">
          <a:xfrm>
            <a:off x="2208213" y="2714625"/>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600">
                <a:solidFill>
                  <a:srgbClr val="000000"/>
                </a:solidFill>
              </a:rPr>
              <a:t>Clock (cycles)</a:t>
            </a:r>
            <a:endParaRPr lang="en-AU" altLang="en-US" sz="1600">
              <a:solidFill>
                <a:srgbClr val="000000"/>
              </a:solidFill>
            </a:endParaRPr>
          </a:p>
        </p:txBody>
      </p:sp>
      <p:sp>
        <p:nvSpPr>
          <p:cNvPr id="60447" name="Text Box 31"/>
          <p:cNvSpPr txBox="1">
            <a:spLocks noChangeArrowheads="1"/>
          </p:cNvSpPr>
          <p:nvPr/>
        </p:nvSpPr>
        <p:spPr bwMode="auto">
          <a:xfrm>
            <a:off x="2208214" y="3146426"/>
            <a:ext cx="16859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600">
                <a:solidFill>
                  <a:srgbClr val="000000"/>
                </a:solidFill>
              </a:rPr>
              <a:t>Data transfer</a:t>
            </a:r>
            <a:br>
              <a:rPr lang="en-US" altLang="en-US" sz="1600">
                <a:solidFill>
                  <a:srgbClr val="000000"/>
                </a:solidFill>
              </a:rPr>
            </a:br>
            <a:r>
              <a:rPr lang="en-US" altLang="en-US" sz="1600">
                <a:solidFill>
                  <a:srgbClr val="000000"/>
                </a:solidFill>
              </a:rPr>
              <a:t>and computation</a:t>
            </a:r>
            <a:endParaRPr lang="en-AU" altLang="en-US" sz="1600">
              <a:solidFill>
                <a:srgbClr val="000000"/>
              </a:solidFill>
            </a:endParaRPr>
          </a:p>
        </p:txBody>
      </p:sp>
      <p:sp>
        <p:nvSpPr>
          <p:cNvPr id="60448" name="Text Box 32"/>
          <p:cNvSpPr txBox="1">
            <a:spLocks noChangeArrowheads="1"/>
          </p:cNvSpPr>
          <p:nvPr/>
        </p:nvSpPr>
        <p:spPr bwMode="auto">
          <a:xfrm>
            <a:off x="2208214" y="3794125"/>
            <a:ext cx="1336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600">
                <a:solidFill>
                  <a:srgbClr val="000000"/>
                </a:solidFill>
              </a:rPr>
              <a:t>Update state</a:t>
            </a:r>
            <a:endParaRPr lang="en-AU" altLang="en-US" sz="1600">
              <a:solidFill>
                <a:srgbClr val="000000"/>
              </a:solidFill>
            </a:endParaRPr>
          </a:p>
        </p:txBody>
      </p:sp>
      <p:sp>
        <p:nvSpPr>
          <p:cNvPr id="60449" name="Rectangle 33"/>
          <p:cNvSpPr>
            <a:spLocks noChangeArrowheads="1"/>
          </p:cNvSpPr>
          <p:nvPr/>
        </p:nvSpPr>
        <p:spPr bwMode="auto">
          <a:xfrm>
            <a:off x="4440239" y="2420938"/>
            <a:ext cx="1150937" cy="144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endParaRPr lang="en-US" altLang="en-US" sz="1800">
              <a:solidFill>
                <a:srgbClr val="000000"/>
              </a:solidFill>
            </a:endParaRPr>
          </a:p>
        </p:txBody>
      </p:sp>
      <p:sp>
        <p:nvSpPr>
          <p:cNvPr id="60450" name="Text Box 34"/>
          <p:cNvSpPr txBox="1">
            <a:spLocks noChangeArrowheads="1"/>
          </p:cNvSpPr>
          <p:nvPr/>
        </p:nvSpPr>
        <p:spPr bwMode="auto">
          <a:xfrm>
            <a:off x="4367214" y="2281238"/>
            <a:ext cx="1311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0" fontAlgn="base" hangingPunct="0">
              <a:spcBef>
                <a:spcPct val="0"/>
              </a:spcBef>
              <a:spcAft>
                <a:spcPct val="0"/>
              </a:spcAft>
              <a:buClrTx/>
              <a:buSzTx/>
              <a:buNone/>
            </a:pPr>
            <a:r>
              <a:rPr lang="en-US" altLang="en-US" sz="1600">
                <a:solidFill>
                  <a:srgbClr val="000000"/>
                </a:solidFill>
              </a:rPr>
              <a:t>Clock period</a:t>
            </a:r>
            <a:endParaRPr lang="en-AU" altLang="en-US" sz="1600">
              <a:solidFill>
                <a:srgbClr val="000000"/>
              </a:solidFill>
            </a:endParaRPr>
          </a:p>
        </p:txBody>
      </p:sp>
      <p:sp>
        <p:nvSpPr>
          <p:cNvPr id="60451" name="Rectangle 35"/>
          <p:cNvSpPr>
            <a:spLocks noChangeArrowheads="1"/>
          </p:cNvSpPr>
          <p:nvPr/>
        </p:nvSpPr>
        <p:spPr bwMode="auto">
          <a:xfrm>
            <a:off x="2706688" y="4437064"/>
            <a:ext cx="77724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Aft>
                <a:spcPct val="0"/>
              </a:spcAft>
              <a:buClr>
                <a:srgbClr val="ECEAAC"/>
              </a:buClr>
            </a:pPr>
            <a:r>
              <a:rPr lang="en-US" altLang="en-US" sz="2800">
                <a:solidFill>
                  <a:srgbClr val="000000"/>
                </a:solidFill>
              </a:rPr>
              <a:t>Clock period: duration of a clock cycle</a:t>
            </a:r>
          </a:p>
          <a:p>
            <a:pPr lvl="1" fontAlgn="base">
              <a:spcAft>
                <a:spcPct val="0"/>
              </a:spcAft>
              <a:buClr>
                <a:srgbClr val="91AFBF"/>
              </a:buClr>
            </a:pPr>
            <a:r>
              <a:rPr lang="en-US" altLang="en-US" sz="2400">
                <a:solidFill>
                  <a:srgbClr val="000000"/>
                </a:solidFill>
              </a:rPr>
              <a:t>e.g., 250ps = 0.25ns = 250×10</a:t>
            </a:r>
            <a:r>
              <a:rPr lang="en-US" altLang="en-US" sz="2400" baseline="30000">
                <a:solidFill>
                  <a:srgbClr val="000000"/>
                </a:solidFill>
              </a:rPr>
              <a:t>–12</a:t>
            </a:r>
            <a:r>
              <a:rPr lang="en-US" altLang="en-US" sz="2400">
                <a:solidFill>
                  <a:srgbClr val="000000"/>
                </a:solidFill>
              </a:rPr>
              <a:t>s</a:t>
            </a:r>
          </a:p>
          <a:p>
            <a:pPr fontAlgn="base">
              <a:spcAft>
                <a:spcPct val="0"/>
              </a:spcAft>
              <a:buClr>
                <a:srgbClr val="ECEAAC"/>
              </a:buClr>
            </a:pPr>
            <a:r>
              <a:rPr lang="en-US" altLang="en-US" sz="2800">
                <a:solidFill>
                  <a:srgbClr val="000000"/>
                </a:solidFill>
              </a:rPr>
              <a:t>Clock frequency (rate): cycles per second</a:t>
            </a:r>
          </a:p>
          <a:p>
            <a:pPr lvl="1" fontAlgn="base">
              <a:spcAft>
                <a:spcPct val="0"/>
              </a:spcAft>
              <a:buClr>
                <a:srgbClr val="91AFBF"/>
              </a:buClr>
            </a:pPr>
            <a:r>
              <a:rPr lang="en-US" altLang="en-US" sz="2400">
                <a:solidFill>
                  <a:srgbClr val="000000"/>
                </a:solidFill>
              </a:rPr>
              <a:t>e.g., 4.0GHz = 4000MHz = 4.0×10</a:t>
            </a:r>
            <a:r>
              <a:rPr lang="en-US" altLang="en-US" sz="2400" baseline="30000">
                <a:solidFill>
                  <a:srgbClr val="000000"/>
                </a:solidFill>
              </a:rPr>
              <a:t>9</a:t>
            </a:r>
            <a:r>
              <a:rPr lang="en-US" altLang="en-US" sz="2400">
                <a:solidFill>
                  <a:srgbClr val="000000"/>
                </a:solidFill>
              </a:rPr>
              <a:t>Hz</a:t>
            </a:r>
            <a:endParaRPr lang="en-AU" altLang="en-US" sz="2400">
              <a:solidFill>
                <a:srgbClr val="000000"/>
              </a:solidFill>
            </a:endParaRPr>
          </a:p>
        </p:txBody>
      </p:sp>
      <p:sp>
        <p:nvSpPr>
          <p:cNvPr id="60452" name="Freeform 36"/>
          <p:cNvSpPr>
            <a:spLocks/>
          </p:cNvSpPr>
          <p:nvPr/>
        </p:nvSpPr>
        <p:spPr bwMode="auto">
          <a:xfrm>
            <a:off x="5880100" y="3284539"/>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53" name="Freeform 37"/>
          <p:cNvSpPr>
            <a:spLocks/>
          </p:cNvSpPr>
          <p:nvPr/>
        </p:nvSpPr>
        <p:spPr bwMode="auto">
          <a:xfrm>
            <a:off x="4151313" y="3284539"/>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
        <p:nvSpPr>
          <p:cNvPr id="60454" name="Freeform 38"/>
          <p:cNvSpPr>
            <a:spLocks/>
          </p:cNvSpPr>
          <p:nvPr/>
        </p:nvSpPr>
        <p:spPr bwMode="auto">
          <a:xfrm>
            <a:off x="7607300" y="3284539"/>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p:spPr>
        <p:txBody>
          <a:bodyPr/>
          <a:lstStyle/>
          <a:p>
            <a:pPr eaLnBrk="0" fontAlgn="base" hangingPunct="0">
              <a:spcBef>
                <a:spcPct val="0"/>
              </a:spcBef>
              <a:spcAft>
                <a:spcPct val="0"/>
              </a:spcAft>
            </a:pPr>
            <a:endParaRPr lang="en-CA">
              <a:solidFill>
                <a:srgbClr val="000000"/>
              </a:solidFill>
              <a:latin typeface="Arial" panose="020B0604020202020204" pitchFamily="34" charset="0"/>
            </a:endParaRPr>
          </a:p>
        </p:txBody>
      </p:sp>
    </p:spTree>
    <p:extLst>
      <p:ext uri="{BB962C8B-B14F-4D97-AF65-F5344CB8AC3E}">
        <p14:creationId xmlns:p14="http://schemas.microsoft.com/office/powerpoint/2010/main" val="1082048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C5218B9D-04DF-421A-892A-212E10B8FA7F}" type="slidenum">
              <a:rPr lang="en-AU" altLang="en-US" sz="1400">
                <a:solidFill>
                  <a:srgbClr val="000000"/>
                </a:solidFill>
              </a:rPr>
              <a:pPr fontAlgn="base">
                <a:spcBef>
                  <a:spcPct val="0"/>
                </a:spcBef>
                <a:spcAft>
                  <a:spcPct val="0"/>
                </a:spcAft>
                <a:buClrTx/>
                <a:buSzTx/>
                <a:buNone/>
              </a:pPr>
              <a:t>57</a:t>
            </a:fld>
            <a:endParaRPr lang="en-AU" altLang="en-US" sz="1400">
              <a:solidFill>
                <a:srgbClr val="000000"/>
              </a:solidFill>
            </a:endParaRPr>
          </a:p>
        </p:txBody>
      </p:sp>
      <p:sp>
        <p:nvSpPr>
          <p:cNvPr id="62467" name="Rectangle 2"/>
          <p:cNvSpPr>
            <a:spLocks noGrp="1" noChangeArrowheads="1"/>
          </p:cNvSpPr>
          <p:nvPr>
            <p:ph type="title"/>
          </p:nvPr>
        </p:nvSpPr>
        <p:spPr/>
        <p:txBody>
          <a:bodyPr/>
          <a:lstStyle/>
          <a:p>
            <a:pPr eaLnBrk="1" hangingPunct="1"/>
            <a:r>
              <a:rPr lang="en-US" altLang="en-US" dirty="0"/>
              <a:t>CPU Time</a:t>
            </a:r>
            <a:endParaRPr lang="en-AU" altLang="en-US" dirty="0"/>
          </a:p>
        </p:txBody>
      </p:sp>
      <p:sp>
        <p:nvSpPr>
          <p:cNvPr id="62468" name="Rectangle 3"/>
          <p:cNvSpPr>
            <a:spLocks noGrp="1" noChangeArrowheads="1"/>
          </p:cNvSpPr>
          <p:nvPr>
            <p:ph type="body" idx="1"/>
          </p:nvPr>
        </p:nvSpPr>
        <p:spPr>
          <a:xfrm>
            <a:off x="2208214" y="2968626"/>
            <a:ext cx="8270875" cy="3268663"/>
          </a:xfrm>
        </p:spPr>
        <p:txBody>
          <a:bodyPr/>
          <a:lstStyle/>
          <a:p>
            <a:pPr eaLnBrk="1" hangingPunct="1"/>
            <a:r>
              <a:rPr lang="en-US" altLang="en-US"/>
              <a:t>Performance improved by</a:t>
            </a:r>
          </a:p>
          <a:p>
            <a:pPr lvl="1" eaLnBrk="1" hangingPunct="1"/>
            <a:r>
              <a:rPr lang="en-US" altLang="en-US"/>
              <a:t>Reducing number of clock cycles</a:t>
            </a:r>
          </a:p>
          <a:p>
            <a:pPr lvl="1" eaLnBrk="1" hangingPunct="1"/>
            <a:r>
              <a:rPr lang="en-US" altLang="en-US"/>
              <a:t>Increasing clock rate</a:t>
            </a:r>
          </a:p>
          <a:p>
            <a:pPr lvl="1" eaLnBrk="1" hangingPunct="1"/>
            <a:r>
              <a:rPr lang="en-US" altLang="en-US"/>
              <a:t>Hardware designer must often trade off clock rate against cycle count</a:t>
            </a:r>
            <a:endParaRPr lang="en-AU" altLang="en-US"/>
          </a:p>
        </p:txBody>
      </p:sp>
      <p:graphicFrame>
        <p:nvGraphicFramePr>
          <p:cNvPr id="62469" name="Object 4"/>
          <p:cNvGraphicFramePr>
            <a:graphicFrameLocks noChangeAspect="1"/>
          </p:cNvGraphicFramePr>
          <p:nvPr/>
        </p:nvGraphicFramePr>
        <p:xfrm>
          <a:off x="2560638" y="1428751"/>
          <a:ext cx="7459662" cy="1452563"/>
        </p:xfrm>
        <a:graphic>
          <a:graphicData uri="http://schemas.openxmlformats.org/presentationml/2006/ole">
            <mc:AlternateContent xmlns:mc="http://schemas.openxmlformats.org/markup-compatibility/2006">
              <mc:Choice xmlns:v="urn:schemas-microsoft-com:vml" Requires="v">
                <p:oleObj spid="_x0000_s3079" name="Equation" r:id="rId4" imgW="3390900" imgH="660400" progId="Equation.3">
                  <p:embed/>
                </p:oleObj>
              </mc:Choice>
              <mc:Fallback>
                <p:oleObj name="Equation" r:id="rId4" imgW="3390900" imgH="660400" progId="Equation.3">
                  <p:embed/>
                  <p:pic>
                    <p:nvPicPr>
                      <p:cNvPr id="6246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0638" y="1428751"/>
                        <a:ext cx="7459662" cy="14525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968873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DB64F3BF-24B1-4A40-9D1A-67B1607BE1BD}" type="slidenum">
              <a:rPr lang="en-AU" altLang="en-US" sz="1400">
                <a:solidFill>
                  <a:srgbClr val="000000"/>
                </a:solidFill>
              </a:rPr>
              <a:pPr fontAlgn="base">
                <a:spcBef>
                  <a:spcPct val="0"/>
                </a:spcBef>
                <a:spcAft>
                  <a:spcPct val="0"/>
                </a:spcAft>
                <a:buClrTx/>
                <a:buSzTx/>
                <a:buNone/>
              </a:pPr>
              <a:t>58</a:t>
            </a:fld>
            <a:endParaRPr lang="en-AU" altLang="en-US" sz="1400">
              <a:solidFill>
                <a:srgbClr val="000000"/>
              </a:solidFill>
            </a:endParaRPr>
          </a:p>
        </p:txBody>
      </p:sp>
      <p:sp>
        <p:nvSpPr>
          <p:cNvPr id="64515" name="Rectangle 2"/>
          <p:cNvSpPr>
            <a:spLocks noGrp="1" noChangeArrowheads="1"/>
          </p:cNvSpPr>
          <p:nvPr>
            <p:ph type="title"/>
          </p:nvPr>
        </p:nvSpPr>
        <p:spPr/>
        <p:txBody>
          <a:bodyPr/>
          <a:lstStyle/>
          <a:p>
            <a:pPr eaLnBrk="1" hangingPunct="1"/>
            <a:r>
              <a:rPr lang="en-US" altLang="en-US" dirty="0"/>
              <a:t>CPU Time Example</a:t>
            </a:r>
            <a:endParaRPr lang="en-AU" altLang="en-US" dirty="0"/>
          </a:p>
        </p:txBody>
      </p:sp>
      <p:sp>
        <p:nvSpPr>
          <p:cNvPr id="64516" name="Rectangle 3"/>
          <p:cNvSpPr>
            <a:spLocks noGrp="1" noChangeArrowheads="1"/>
          </p:cNvSpPr>
          <p:nvPr>
            <p:ph type="body" idx="1"/>
          </p:nvPr>
        </p:nvSpPr>
        <p:spPr>
          <a:xfrm>
            <a:off x="2208214" y="1125539"/>
            <a:ext cx="8270875" cy="2917825"/>
          </a:xfrm>
        </p:spPr>
        <p:txBody>
          <a:bodyPr/>
          <a:lstStyle/>
          <a:p>
            <a:pPr eaLnBrk="1" hangingPunct="1"/>
            <a:r>
              <a:rPr lang="en-US" altLang="en-US" sz="2400"/>
              <a:t>Computer A: 2GHz clock, 10s CPU time</a:t>
            </a:r>
          </a:p>
          <a:p>
            <a:pPr eaLnBrk="1" hangingPunct="1"/>
            <a:r>
              <a:rPr lang="en-US" altLang="en-US" sz="2400"/>
              <a:t>Designing Computer B</a:t>
            </a:r>
          </a:p>
          <a:p>
            <a:pPr lvl="1" eaLnBrk="1" hangingPunct="1"/>
            <a:r>
              <a:rPr lang="en-US" altLang="en-US" sz="2000"/>
              <a:t>Aim for 6s CPU time</a:t>
            </a:r>
          </a:p>
          <a:p>
            <a:pPr lvl="1" eaLnBrk="1" hangingPunct="1"/>
            <a:r>
              <a:rPr lang="en-US" altLang="en-US" sz="2000"/>
              <a:t>Can do faster clock, but causes 1.2 × clock cycles</a:t>
            </a:r>
          </a:p>
          <a:p>
            <a:pPr eaLnBrk="1" hangingPunct="1"/>
            <a:r>
              <a:rPr lang="en-US" altLang="en-US" sz="2400"/>
              <a:t>How fast must Computer B clock be?</a:t>
            </a:r>
          </a:p>
        </p:txBody>
      </p:sp>
      <p:graphicFrame>
        <p:nvGraphicFramePr>
          <p:cNvPr id="64517" name="Object 4"/>
          <p:cNvGraphicFramePr>
            <a:graphicFrameLocks noChangeAspect="1"/>
          </p:cNvGraphicFramePr>
          <p:nvPr/>
        </p:nvGraphicFramePr>
        <p:xfrm>
          <a:off x="2416176" y="3284538"/>
          <a:ext cx="7135813" cy="2946400"/>
        </p:xfrm>
        <a:graphic>
          <a:graphicData uri="http://schemas.openxmlformats.org/presentationml/2006/ole">
            <mc:AlternateContent xmlns:mc="http://schemas.openxmlformats.org/markup-compatibility/2006">
              <mc:Choice xmlns:v="urn:schemas-microsoft-com:vml" Requires="v">
                <p:oleObj spid="_x0000_s4103" name="Equation" r:id="rId4" imgW="3568700" imgH="1473200" progId="Equation.3">
                  <p:embed/>
                </p:oleObj>
              </mc:Choice>
              <mc:Fallback>
                <p:oleObj name="Equation" r:id="rId4" imgW="3568700" imgH="1473200" progId="Equation.3">
                  <p:embed/>
                  <p:pic>
                    <p:nvPicPr>
                      <p:cNvPr id="6451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6176" y="3284538"/>
                        <a:ext cx="7135813" cy="29464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74875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6BEDCBDD-23FF-448C-AD71-A472BAC3FB47}" type="slidenum">
              <a:rPr lang="en-AU" altLang="en-US" sz="1400">
                <a:solidFill>
                  <a:srgbClr val="000000"/>
                </a:solidFill>
              </a:rPr>
              <a:pPr fontAlgn="base">
                <a:spcBef>
                  <a:spcPct val="0"/>
                </a:spcBef>
                <a:spcAft>
                  <a:spcPct val="0"/>
                </a:spcAft>
                <a:buClrTx/>
                <a:buSzTx/>
                <a:buNone/>
              </a:pPr>
              <a:t>59</a:t>
            </a:fld>
            <a:endParaRPr lang="en-AU" altLang="en-US" sz="1400">
              <a:solidFill>
                <a:srgbClr val="000000"/>
              </a:solidFill>
            </a:endParaRPr>
          </a:p>
        </p:txBody>
      </p:sp>
      <p:sp>
        <p:nvSpPr>
          <p:cNvPr id="66563" name="Rectangle 2"/>
          <p:cNvSpPr>
            <a:spLocks noGrp="1" noChangeArrowheads="1"/>
          </p:cNvSpPr>
          <p:nvPr>
            <p:ph type="title"/>
          </p:nvPr>
        </p:nvSpPr>
        <p:spPr/>
        <p:txBody>
          <a:bodyPr/>
          <a:lstStyle/>
          <a:p>
            <a:pPr eaLnBrk="1" hangingPunct="1"/>
            <a:r>
              <a:rPr lang="en-US" altLang="en-US"/>
              <a:t>Instruction Count and CPI</a:t>
            </a:r>
            <a:endParaRPr lang="en-AU" altLang="en-US"/>
          </a:p>
        </p:txBody>
      </p:sp>
      <p:sp>
        <p:nvSpPr>
          <p:cNvPr id="66564" name="Rectangle 3"/>
          <p:cNvSpPr>
            <a:spLocks noGrp="1" noChangeArrowheads="1"/>
          </p:cNvSpPr>
          <p:nvPr>
            <p:ph type="body" idx="1"/>
          </p:nvPr>
        </p:nvSpPr>
        <p:spPr>
          <a:xfrm>
            <a:off x="2706688" y="3462338"/>
            <a:ext cx="7772400" cy="2774950"/>
          </a:xfrm>
        </p:spPr>
        <p:txBody>
          <a:bodyPr/>
          <a:lstStyle/>
          <a:p>
            <a:pPr eaLnBrk="1" hangingPunct="1"/>
            <a:r>
              <a:rPr lang="en-US" altLang="en-US" sz="2800"/>
              <a:t>Instruction Count for a program</a:t>
            </a:r>
          </a:p>
          <a:p>
            <a:pPr lvl="1" eaLnBrk="1" hangingPunct="1"/>
            <a:r>
              <a:rPr lang="en-US" altLang="en-US" sz="2400"/>
              <a:t>Determined by program, ISA and compiler</a:t>
            </a:r>
          </a:p>
          <a:p>
            <a:pPr eaLnBrk="1" hangingPunct="1"/>
            <a:r>
              <a:rPr lang="en-US" altLang="en-US" sz="2800"/>
              <a:t>Average cycles per instruction</a:t>
            </a:r>
          </a:p>
          <a:p>
            <a:pPr lvl="1" eaLnBrk="1" hangingPunct="1"/>
            <a:r>
              <a:rPr lang="en-US" altLang="en-US" sz="2400"/>
              <a:t>Determined by CPU hardware</a:t>
            </a:r>
          </a:p>
          <a:p>
            <a:pPr lvl="1" eaLnBrk="1" hangingPunct="1"/>
            <a:r>
              <a:rPr lang="en-US" altLang="en-US" sz="2400"/>
              <a:t>If different instructions have different CPI</a:t>
            </a:r>
          </a:p>
          <a:p>
            <a:pPr lvl="2" eaLnBrk="1" hangingPunct="1"/>
            <a:r>
              <a:rPr lang="en-US" altLang="en-US" sz="2000"/>
              <a:t>Average CPI affected by instruction mix</a:t>
            </a:r>
            <a:endParaRPr lang="en-AU" altLang="en-US" sz="2000"/>
          </a:p>
        </p:txBody>
      </p:sp>
      <p:graphicFrame>
        <p:nvGraphicFramePr>
          <p:cNvPr id="66565" name="Object 4"/>
          <p:cNvGraphicFramePr>
            <a:graphicFrameLocks noChangeAspect="1"/>
          </p:cNvGraphicFramePr>
          <p:nvPr/>
        </p:nvGraphicFramePr>
        <p:xfrm>
          <a:off x="2230439" y="1319213"/>
          <a:ext cx="8129587" cy="2063750"/>
        </p:xfrm>
        <a:graphic>
          <a:graphicData uri="http://schemas.openxmlformats.org/presentationml/2006/ole">
            <mc:AlternateContent xmlns:mc="http://schemas.openxmlformats.org/markup-compatibility/2006">
              <mc:Choice xmlns:v="urn:schemas-microsoft-com:vml" Requires="v">
                <p:oleObj spid="_x0000_s5127" name="Equation" r:id="rId4" imgW="3695700" imgH="939800" progId="Equation.3">
                  <p:embed/>
                </p:oleObj>
              </mc:Choice>
              <mc:Fallback>
                <p:oleObj name="Equation" r:id="rId4" imgW="3695700" imgH="939800" progId="Equation.3">
                  <p:embed/>
                  <p:pic>
                    <p:nvPicPr>
                      <p:cNvPr id="6656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439" y="1319213"/>
                        <a:ext cx="8129587" cy="206375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7442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Digital Logic</a:t>
            </a:r>
          </a:p>
        </p:txBody>
      </p:sp>
      <p:sp>
        <p:nvSpPr>
          <p:cNvPr id="3" name="Content Placeholder 2"/>
          <p:cNvSpPr>
            <a:spLocks noGrp="1"/>
          </p:cNvSpPr>
          <p:nvPr>
            <p:ph idx="1"/>
          </p:nvPr>
        </p:nvSpPr>
        <p:spPr/>
        <p:txBody>
          <a:bodyPr>
            <a:normAutofit lnSpcReduction="10000"/>
          </a:bodyPr>
          <a:lstStyle/>
          <a:p>
            <a:r>
              <a:rPr lang="en-CA" dirty="0"/>
              <a:t>This course builds on digital logic (bottom up)*</a:t>
            </a:r>
          </a:p>
          <a:p>
            <a:endParaRPr lang="en-CA" dirty="0"/>
          </a:p>
          <a:p>
            <a:endParaRPr lang="en-CA" dirty="0"/>
          </a:p>
          <a:p>
            <a:r>
              <a:rPr lang="en-CA" dirty="0"/>
              <a:t>But this course also builds on 1020 (top down)</a:t>
            </a:r>
          </a:p>
          <a:p>
            <a:endParaRPr lang="en-CA" dirty="0"/>
          </a:p>
          <a:p>
            <a:endParaRPr lang="en-CA" dirty="0"/>
          </a:p>
          <a:p>
            <a:endParaRPr lang="en-CA" dirty="0"/>
          </a:p>
          <a:p>
            <a:r>
              <a:rPr lang="en-CA" dirty="0"/>
              <a:t>* N.B. The reverse is sort of also true, in digital logic you learn to make things but without context have no idea how they’re useful</a:t>
            </a:r>
          </a:p>
          <a:p>
            <a:endParaRPr lang="en-CA" dirty="0"/>
          </a:p>
          <a:p>
            <a:endParaRPr lang="en-CA" dirty="0"/>
          </a:p>
        </p:txBody>
      </p:sp>
    </p:spTree>
    <p:extLst>
      <p:ext uri="{BB962C8B-B14F-4D97-AF65-F5344CB8AC3E}">
        <p14:creationId xmlns:p14="http://schemas.microsoft.com/office/powerpoint/2010/main" val="1826242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1684CDE5-A5D3-4F38-A146-49BDD149913A}" type="slidenum">
              <a:rPr lang="en-AU" altLang="en-US" sz="1400">
                <a:solidFill>
                  <a:srgbClr val="000000"/>
                </a:solidFill>
              </a:rPr>
              <a:pPr fontAlgn="base">
                <a:spcBef>
                  <a:spcPct val="0"/>
                </a:spcBef>
                <a:spcAft>
                  <a:spcPct val="0"/>
                </a:spcAft>
                <a:buClrTx/>
                <a:buSzTx/>
                <a:buNone/>
              </a:pPr>
              <a:t>60</a:t>
            </a:fld>
            <a:endParaRPr lang="en-AU" altLang="en-US" sz="1400">
              <a:solidFill>
                <a:srgbClr val="000000"/>
              </a:solidFill>
            </a:endParaRPr>
          </a:p>
        </p:txBody>
      </p:sp>
      <p:sp>
        <p:nvSpPr>
          <p:cNvPr id="68611" name="Rectangle 2"/>
          <p:cNvSpPr>
            <a:spLocks noGrp="1" noChangeArrowheads="1"/>
          </p:cNvSpPr>
          <p:nvPr>
            <p:ph type="title"/>
          </p:nvPr>
        </p:nvSpPr>
        <p:spPr/>
        <p:txBody>
          <a:bodyPr/>
          <a:lstStyle/>
          <a:p>
            <a:pPr eaLnBrk="1" hangingPunct="1"/>
            <a:r>
              <a:rPr lang="en-US" altLang="en-US"/>
              <a:t>CPI Example</a:t>
            </a:r>
            <a:endParaRPr lang="en-AU" altLang="en-US"/>
          </a:p>
        </p:txBody>
      </p:sp>
      <p:sp>
        <p:nvSpPr>
          <p:cNvPr id="68612" name="Rectangle 3"/>
          <p:cNvSpPr>
            <a:spLocks noGrp="1" noChangeArrowheads="1"/>
          </p:cNvSpPr>
          <p:nvPr>
            <p:ph type="body" idx="1"/>
          </p:nvPr>
        </p:nvSpPr>
        <p:spPr>
          <a:xfrm>
            <a:off x="2208214" y="1125539"/>
            <a:ext cx="8270875" cy="2016125"/>
          </a:xfrm>
        </p:spPr>
        <p:txBody>
          <a:bodyPr/>
          <a:lstStyle/>
          <a:p>
            <a:pPr eaLnBrk="1" hangingPunct="1">
              <a:lnSpc>
                <a:spcPct val="90000"/>
              </a:lnSpc>
            </a:pPr>
            <a:r>
              <a:rPr lang="en-US" altLang="en-US" sz="2800"/>
              <a:t>Computer A: Cycle Time = 250ps, CPI = 2.0</a:t>
            </a:r>
          </a:p>
          <a:p>
            <a:pPr eaLnBrk="1" hangingPunct="1">
              <a:lnSpc>
                <a:spcPct val="90000"/>
              </a:lnSpc>
            </a:pPr>
            <a:r>
              <a:rPr lang="en-US" altLang="en-US" sz="2800"/>
              <a:t>Computer B: Cycle Time = 500ps, CPI = 1.2</a:t>
            </a:r>
          </a:p>
          <a:p>
            <a:pPr eaLnBrk="1" hangingPunct="1">
              <a:lnSpc>
                <a:spcPct val="90000"/>
              </a:lnSpc>
            </a:pPr>
            <a:r>
              <a:rPr lang="en-US" altLang="en-US" sz="2800"/>
              <a:t>Same ISA</a:t>
            </a:r>
          </a:p>
          <a:p>
            <a:pPr eaLnBrk="1" hangingPunct="1">
              <a:lnSpc>
                <a:spcPct val="90000"/>
              </a:lnSpc>
            </a:pPr>
            <a:r>
              <a:rPr lang="en-US" altLang="en-US" sz="2800"/>
              <a:t>Which is faster, and by how much?</a:t>
            </a:r>
            <a:endParaRPr lang="en-AU" altLang="en-US" sz="2800"/>
          </a:p>
        </p:txBody>
      </p:sp>
      <p:graphicFrame>
        <p:nvGraphicFramePr>
          <p:cNvPr id="68613" name="Object 4"/>
          <p:cNvGraphicFramePr>
            <a:graphicFrameLocks noChangeAspect="1"/>
          </p:cNvGraphicFramePr>
          <p:nvPr/>
        </p:nvGraphicFramePr>
        <p:xfrm>
          <a:off x="2590801" y="3141663"/>
          <a:ext cx="7034213" cy="2997200"/>
        </p:xfrm>
        <a:graphic>
          <a:graphicData uri="http://schemas.openxmlformats.org/presentationml/2006/ole">
            <mc:AlternateContent xmlns:mc="http://schemas.openxmlformats.org/markup-compatibility/2006">
              <mc:Choice xmlns:v="urn:schemas-microsoft-com:vml" Requires="v">
                <p:oleObj spid="_x0000_s6151" name="Equation" r:id="rId4" imgW="3517900" imgH="1498600" progId="Equation.3">
                  <p:embed/>
                </p:oleObj>
              </mc:Choice>
              <mc:Fallback>
                <p:oleObj name="Equation" r:id="rId4" imgW="3517900" imgH="1498600" progId="Equation.3">
                  <p:embed/>
                  <p:pic>
                    <p:nvPicPr>
                      <p:cNvPr id="6861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1" y="3141663"/>
                        <a:ext cx="7034213" cy="29972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14" name="AutoShape 5"/>
          <p:cNvSpPr>
            <a:spLocks/>
          </p:cNvSpPr>
          <p:nvPr/>
        </p:nvSpPr>
        <p:spPr bwMode="auto">
          <a:xfrm>
            <a:off x="8688389" y="3717926"/>
            <a:ext cx="1722437" cy="360363"/>
          </a:xfrm>
          <a:prstGeom prst="borderCallout1">
            <a:avLst>
              <a:gd name="adj1" fmla="val 31718"/>
              <a:gd name="adj2" fmla="val -4426"/>
              <a:gd name="adj3" fmla="val 48019"/>
              <a:gd name="adj4" fmla="val -55574"/>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0" fontAlgn="base" hangingPunct="0">
              <a:spcBef>
                <a:spcPct val="0"/>
              </a:spcBef>
              <a:spcAft>
                <a:spcPct val="0"/>
              </a:spcAft>
              <a:buClrTx/>
              <a:buSzTx/>
              <a:buNone/>
            </a:pPr>
            <a:r>
              <a:rPr lang="en-US" altLang="en-US" sz="1800">
                <a:solidFill>
                  <a:srgbClr val="000000"/>
                </a:solidFill>
              </a:rPr>
              <a:t>A is faster…</a:t>
            </a:r>
            <a:endParaRPr lang="en-AU" altLang="en-US" sz="1800">
              <a:solidFill>
                <a:srgbClr val="000000"/>
              </a:solidFill>
            </a:endParaRPr>
          </a:p>
        </p:txBody>
      </p:sp>
      <p:sp>
        <p:nvSpPr>
          <p:cNvPr id="68615" name="AutoShape 6"/>
          <p:cNvSpPr>
            <a:spLocks/>
          </p:cNvSpPr>
          <p:nvPr/>
        </p:nvSpPr>
        <p:spPr bwMode="auto">
          <a:xfrm>
            <a:off x="8688389" y="5518151"/>
            <a:ext cx="1722437" cy="360363"/>
          </a:xfrm>
          <a:prstGeom prst="borderCallout1">
            <a:avLst>
              <a:gd name="adj1" fmla="val 31718"/>
              <a:gd name="adj2" fmla="val -4426"/>
              <a:gd name="adj3" fmla="val 22468"/>
              <a:gd name="adj4" fmla="val -129403"/>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0" fontAlgn="base" hangingPunct="0">
              <a:spcBef>
                <a:spcPct val="0"/>
              </a:spcBef>
              <a:spcAft>
                <a:spcPct val="0"/>
              </a:spcAft>
              <a:buClrTx/>
              <a:buSzTx/>
              <a:buNone/>
            </a:pPr>
            <a:r>
              <a:rPr lang="en-US" altLang="en-US" sz="1800">
                <a:solidFill>
                  <a:srgbClr val="000000"/>
                </a:solidFill>
              </a:rPr>
              <a:t>…by this much</a:t>
            </a:r>
            <a:endParaRPr lang="en-AU" altLang="en-US" sz="1800">
              <a:solidFill>
                <a:srgbClr val="000000"/>
              </a:solidFill>
            </a:endParaRPr>
          </a:p>
        </p:txBody>
      </p:sp>
    </p:spTree>
    <p:extLst>
      <p:ext uri="{BB962C8B-B14F-4D97-AF65-F5344CB8AC3E}">
        <p14:creationId xmlns:p14="http://schemas.microsoft.com/office/powerpoint/2010/main" val="2133737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E55517C3-F2AF-464F-BD01-4BDC310C94AB}" type="slidenum">
              <a:rPr lang="en-AU" altLang="en-US" sz="1400">
                <a:solidFill>
                  <a:srgbClr val="000000"/>
                </a:solidFill>
              </a:rPr>
              <a:pPr fontAlgn="base">
                <a:spcBef>
                  <a:spcPct val="0"/>
                </a:spcBef>
                <a:spcAft>
                  <a:spcPct val="0"/>
                </a:spcAft>
                <a:buClrTx/>
                <a:buSzTx/>
                <a:buNone/>
              </a:pPr>
              <a:t>61</a:t>
            </a:fld>
            <a:endParaRPr lang="en-AU" altLang="en-US" sz="1400">
              <a:solidFill>
                <a:srgbClr val="000000"/>
              </a:solidFill>
            </a:endParaRPr>
          </a:p>
        </p:txBody>
      </p:sp>
      <p:sp>
        <p:nvSpPr>
          <p:cNvPr id="70659" name="Rectangle 2"/>
          <p:cNvSpPr>
            <a:spLocks noGrp="1" noChangeArrowheads="1"/>
          </p:cNvSpPr>
          <p:nvPr>
            <p:ph type="title"/>
          </p:nvPr>
        </p:nvSpPr>
        <p:spPr/>
        <p:txBody>
          <a:bodyPr/>
          <a:lstStyle/>
          <a:p>
            <a:pPr eaLnBrk="1" hangingPunct="1"/>
            <a:r>
              <a:rPr lang="en-US" altLang="en-US"/>
              <a:t>CPI in More Detail</a:t>
            </a:r>
            <a:endParaRPr lang="en-AU" altLang="en-US"/>
          </a:p>
        </p:txBody>
      </p:sp>
      <p:sp>
        <p:nvSpPr>
          <p:cNvPr id="70660" name="Rectangle 3"/>
          <p:cNvSpPr>
            <a:spLocks noGrp="1" noChangeArrowheads="1"/>
          </p:cNvSpPr>
          <p:nvPr>
            <p:ph type="body" idx="1"/>
          </p:nvPr>
        </p:nvSpPr>
        <p:spPr>
          <a:xfrm>
            <a:off x="2208214" y="1125539"/>
            <a:ext cx="8270875" cy="1228725"/>
          </a:xfrm>
        </p:spPr>
        <p:txBody>
          <a:bodyPr/>
          <a:lstStyle/>
          <a:p>
            <a:pPr eaLnBrk="1" hangingPunct="1"/>
            <a:r>
              <a:rPr lang="en-US" altLang="en-US"/>
              <a:t>If different instruction classes take different numbers of cycles</a:t>
            </a:r>
            <a:endParaRPr lang="en-AU" altLang="en-US"/>
          </a:p>
        </p:txBody>
      </p:sp>
      <p:graphicFrame>
        <p:nvGraphicFramePr>
          <p:cNvPr id="70661" name="Object 4"/>
          <p:cNvGraphicFramePr>
            <a:graphicFrameLocks noChangeAspect="1"/>
          </p:cNvGraphicFramePr>
          <p:nvPr/>
        </p:nvGraphicFramePr>
        <p:xfrm>
          <a:off x="2960689" y="2420939"/>
          <a:ext cx="6427787" cy="949325"/>
        </p:xfrm>
        <a:graphic>
          <a:graphicData uri="http://schemas.openxmlformats.org/presentationml/2006/ole">
            <mc:AlternateContent xmlns:mc="http://schemas.openxmlformats.org/markup-compatibility/2006">
              <mc:Choice xmlns:v="urn:schemas-microsoft-com:vml" Requires="v">
                <p:oleObj spid="_x0000_s7180" name="Equation" r:id="rId4" imgW="2921000" imgH="431800" progId="Equation.3">
                  <p:embed/>
                </p:oleObj>
              </mc:Choice>
              <mc:Fallback>
                <p:oleObj name="Equation" r:id="rId4" imgW="2921000" imgH="431800" progId="Equation.3">
                  <p:embed/>
                  <p:pic>
                    <p:nvPicPr>
                      <p:cNvPr id="7066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689" y="2420939"/>
                        <a:ext cx="6427787" cy="94932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2" name="Rectangle 5"/>
          <p:cNvSpPr>
            <a:spLocks noChangeArrowheads="1"/>
          </p:cNvSpPr>
          <p:nvPr/>
        </p:nvSpPr>
        <p:spPr bwMode="auto">
          <a:xfrm>
            <a:off x="2706688" y="357346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Aft>
                <a:spcPct val="0"/>
              </a:spcAft>
              <a:buClr>
                <a:srgbClr val="ECEAAC"/>
              </a:buClr>
            </a:pPr>
            <a:r>
              <a:rPr lang="en-US" altLang="en-US">
                <a:solidFill>
                  <a:srgbClr val="000000"/>
                </a:solidFill>
              </a:rPr>
              <a:t>Weighted average CPI</a:t>
            </a:r>
            <a:endParaRPr lang="en-AU" altLang="en-US">
              <a:solidFill>
                <a:srgbClr val="000000"/>
              </a:solidFill>
            </a:endParaRPr>
          </a:p>
        </p:txBody>
      </p:sp>
      <p:graphicFrame>
        <p:nvGraphicFramePr>
          <p:cNvPr id="70663" name="Object 6"/>
          <p:cNvGraphicFramePr>
            <a:graphicFrameLocks noChangeAspect="1"/>
          </p:cNvGraphicFramePr>
          <p:nvPr/>
        </p:nvGraphicFramePr>
        <p:xfrm>
          <a:off x="2112964" y="4292601"/>
          <a:ext cx="8105775" cy="949325"/>
        </p:xfrm>
        <a:graphic>
          <a:graphicData uri="http://schemas.openxmlformats.org/presentationml/2006/ole">
            <mc:AlternateContent xmlns:mc="http://schemas.openxmlformats.org/markup-compatibility/2006">
              <mc:Choice xmlns:v="urn:schemas-microsoft-com:vml" Requires="v">
                <p:oleObj spid="_x0000_s7181" name="Equation" r:id="rId6" imgW="3683000" imgH="431800" progId="Equation.3">
                  <p:embed/>
                </p:oleObj>
              </mc:Choice>
              <mc:Fallback>
                <p:oleObj name="Equation" r:id="rId6" imgW="3683000" imgH="431800" progId="Equation.3">
                  <p:embed/>
                  <p:pic>
                    <p:nvPicPr>
                      <p:cNvPr id="70663"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964" y="4292601"/>
                        <a:ext cx="8105775" cy="94932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4" name="AutoShape 7"/>
          <p:cNvSpPr>
            <a:spLocks/>
          </p:cNvSpPr>
          <p:nvPr/>
        </p:nvSpPr>
        <p:spPr bwMode="auto">
          <a:xfrm rot="5400000">
            <a:off x="8471694" y="4293394"/>
            <a:ext cx="215900" cy="2376488"/>
          </a:xfrm>
          <a:prstGeom prst="rightBrace">
            <a:avLst>
              <a:gd name="adj1" fmla="val 9172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endParaRPr lang="en-US" altLang="en-US" sz="1800">
              <a:solidFill>
                <a:srgbClr val="000000"/>
              </a:solidFill>
            </a:endParaRPr>
          </a:p>
        </p:txBody>
      </p:sp>
      <p:sp>
        <p:nvSpPr>
          <p:cNvPr id="70665" name="Text Box 8"/>
          <p:cNvSpPr txBox="1">
            <a:spLocks noChangeArrowheads="1"/>
          </p:cNvSpPr>
          <p:nvPr/>
        </p:nvSpPr>
        <p:spPr bwMode="auto">
          <a:xfrm>
            <a:off x="7518401" y="5649914"/>
            <a:ext cx="2085975" cy="376237"/>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0" fontAlgn="base" hangingPunct="0">
              <a:spcBef>
                <a:spcPct val="0"/>
              </a:spcBef>
              <a:spcAft>
                <a:spcPct val="0"/>
              </a:spcAft>
              <a:buClrTx/>
              <a:buSzTx/>
              <a:buNone/>
            </a:pPr>
            <a:r>
              <a:rPr lang="en-US" altLang="en-US" sz="1800">
                <a:solidFill>
                  <a:srgbClr val="000000"/>
                </a:solidFill>
              </a:rPr>
              <a:t>Relative frequency</a:t>
            </a:r>
            <a:endParaRPr lang="en-AU" altLang="en-US" sz="1800">
              <a:solidFill>
                <a:srgbClr val="000000"/>
              </a:solidFill>
            </a:endParaRPr>
          </a:p>
        </p:txBody>
      </p:sp>
    </p:spTree>
    <p:extLst>
      <p:ext uri="{BB962C8B-B14F-4D97-AF65-F5344CB8AC3E}">
        <p14:creationId xmlns:p14="http://schemas.microsoft.com/office/powerpoint/2010/main" val="2950689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A013584F-CCAC-4E28-BC9B-255FF5CCA485}" type="slidenum">
              <a:rPr lang="en-AU" altLang="en-US" sz="1400">
                <a:solidFill>
                  <a:srgbClr val="000000"/>
                </a:solidFill>
              </a:rPr>
              <a:pPr fontAlgn="base">
                <a:spcBef>
                  <a:spcPct val="0"/>
                </a:spcBef>
                <a:spcAft>
                  <a:spcPct val="0"/>
                </a:spcAft>
                <a:buClrTx/>
                <a:buSzTx/>
                <a:buNone/>
              </a:pPr>
              <a:t>62</a:t>
            </a:fld>
            <a:endParaRPr lang="en-AU" altLang="en-US" sz="1400">
              <a:solidFill>
                <a:srgbClr val="000000"/>
              </a:solidFill>
            </a:endParaRPr>
          </a:p>
        </p:txBody>
      </p:sp>
      <p:sp>
        <p:nvSpPr>
          <p:cNvPr id="72707" name="Rectangle 2"/>
          <p:cNvSpPr>
            <a:spLocks noGrp="1" noChangeArrowheads="1"/>
          </p:cNvSpPr>
          <p:nvPr>
            <p:ph type="title"/>
          </p:nvPr>
        </p:nvSpPr>
        <p:spPr/>
        <p:txBody>
          <a:bodyPr/>
          <a:lstStyle/>
          <a:p>
            <a:pPr eaLnBrk="1" hangingPunct="1"/>
            <a:r>
              <a:rPr lang="en-US" altLang="en-US"/>
              <a:t>CPI Example</a:t>
            </a:r>
            <a:endParaRPr lang="en-AU" altLang="en-US"/>
          </a:p>
        </p:txBody>
      </p:sp>
      <p:sp>
        <p:nvSpPr>
          <p:cNvPr id="72708" name="Rectangle 3"/>
          <p:cNvSpPr>
            <a:spLocks noGrp="1" noChangeArrowheads="1"/>
          </p:cNvSpPr>
          <p:nvPr>
            <p:ph type="body" idx="1"/>
          </p:nvPr>
        </p:nvSpPr>
        <p:spPr>
          <a:xfrm>
            <a:off x="2208214" y="1125538"/>
            <a:ext cx="8270875" cy="996950"/>
          </a:xfrm>
        </p:spPr>
        <p:txBody>
          <a:bodyPr/>
          <a:lstStyle/>
          <a:p>
            <a:pPr eaLnBrk="1" hangingPunct="1">
              <a:lnSpc>
                <a:spcPct val="90000"/>
              </a:lnSpc>
            </a:pPr>
            <a:r>
              <a:rPr lang="en-US" altLang="en-US" sz="2800"/>
              <a:t>Alternative compiled code sequences using instructions in classes A, B, C</a:t>
            </a:r>
            <a:endParaRPr lang="en-AU" altLang="en-US" sz="2800"/>
          </a:p>
        </p:txBody>
      </p:sp>
      <p:graphicFrame>
        <p:nvGraphicFramePr>
          <p:cNvPr id="321576" name="Group 40"/>
          <p:cNvGraphicFramePr>
            <a:graphicFrameLocks noGrp="1"/>
          </p:cNvGraphicFramePr>
          <p:nvPr/>
        </p:nvGraphicFramePr>
        <p:xfrm>
          <a:off x="3143251" y="2276476"/>
          <a:ext cx="6600825" cy="1592263"/>
        </p:xfrm>
        <a:graphic>
          <a:graphicData uri="http://schemas.openxmlformats.org/drawingml/2006/table">
            <a:tbl>
              <a:tblPr/>
              <a:tblGrid>
                <a:gridCol w="2520950">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tblGrid>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Class</a:t>
                      </a:r>
                      <a:endParaRPr kumimoji="0" lang="en-AU" sz="2000" b="0" i="0" u="none" strike="noStrike" cap="none" normalizeH="0" baseline="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A</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B</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C</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CPI for class</a:t>
                      </a:r>
                      <a:endParaRPr kumimoji="0" lang="en-AU" sz="2000" b="0" i="0" u="none" strike="noStrike" cap="none" normalizeH="0" baseline="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2</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3</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IC in sequence 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2</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2</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330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IC in sequence 2</a:t>
                      </a:r>
                      <a:endParaRPr kumimoji="0" lang="en-AU" sz="2000" b="0" i="0" u="none" strike="noStrike" cap="none" normalizeH="0" baseline="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4</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2736" name="Rectangle 31"/>
          <p:cNvSpPr>
            <a:spLocks noChangeArrowheads="1"/>
          </p:cNvSpPr>
          <p:nvPr/>
        </p:nvSpPr>
        <p:spPr bwMode="auto">
          <a:xfrm>
            <a:off x="2063750" y="4076700"/>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Aft>
                <a:spcPct val="0"/>
              </a:spcAft>
              <a:buClr>
                <a:srgbClr val="ECEAAC"/>
              </a:buClr>
            </a:pPr>
            <a:r>
              <a:rPr lang="en-US" altLang="en-US" sz="2800">
                <a:solidFill>
                  <a:srgbClr val="000000"/>
                </a:solidFill>
              </a:rPr>
              <a:t>Sequence 1: IC = 5</a:t>
            </a:r>
          </a:p>
          <a:p>
            <a:pPr lvl="1" fontAlgn="base">
              <a:spcAft>
                <a:spcPct val="0"/>
              </a:spcAft>
              <a:buClr>
                <a:srgbClr val="91AFBF"/>
              </a:buClr>
            </a:pPr>
            <a:r>
              <a:rPr lang="en-US" altLang="en-US" sz="2400">
                <a:solidFill>
                  <a:srgbClr val="000000"/>
                </a:solidFill>
              </a:rPr>
              <a:t>Clock Cycles</a:t>
            </a:r>
            <a:br>
              <a:rPr lang="en-US" altLang="en-US" sz="2400">
                <a:solidFill>
                  <a:srgbClr val="000000"/>
                </a:solidFill>
              </a:rPr>
            </a:br>
            <a:r>
              <a:rPr lang="en-US" altLang="en-US" sz="2400">
                <a:solidFill>
                  <a:srgbClr val="000000"/>
                </a:solidFill>
              </a:rPr>
              <a:t>= 2×1 + 1×2 + 2×3</a:t>
            </a:r>
            <a:br>
              <a:rPr lang="en-US" altLang="en-US" sz="2400">
                <a:solidFill>
                  <a:srgbClr val="000000"/>
                </a:solidFill>
              </a:rPr>
            </a:br>
            <a:r>
              <a:rPr lang="en-US" altLang="en-US" sz="2400">
                <a:solidFill>
                  <a:srgbClr val="000000"/>
                </a:solidFill>
              </a:rPr>
              <a:t>= 10</a:t>
            </a:r>
          </a:p>
          <a:p>
            <a:pPr lvl="1" fontAlgn="base">
              <a:spcAft>
                <a:spcPct val="0"/>
              </a:spcAft>
              <a:buClr>
                <a:srgbClr val="91AFBF"/>
              </a:buClr>
            </a:pPr>
            <a:r>
              <a:rPr lang="en-US" altLang="en-US" sz="2400">
                <a:solidFill>
                  <a:srgbClr val="000000"/>
                </a:solidFill>
              </a:rPr>
              <a:t>Avg. CPI = 10/5 = 2.0</a:t>
            </a:r>
          </a:p>
        </p:txBody>
      </p:sp>
      <p:sp>
        <p:nvSpPr>
          <p:cNvPr id="72737" name="Rectangle 32"/>
          <p:cNvSpPr>
            <a:spLocks noChangeArrowheads="1"/>
          </p:cNvSpPr>
          <p:nvPr/>
        </p:nvSpPr>
        <p:spPr bwMode="auto">
          <a:xfrm>
            <a:off x="6311900" y="4076700"/>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Aft>
                <a:spcPct val="0"/>
              </a:spcAft>
              <a:buClr>
                <a:srgbClr val="ECEAAC"/>
              </a:buClr>
            </a:pPr>
            <a:r>
              <a:rPr lang="en-US" altLang="en-US" sz="2800">
                <a:solidFill>
                  <a:srgbClr val="000000"/>
                </a:solidFill>
              </a:rPr>
              <a:t>Sequence 2: IC = 6</a:t>
            </a:r>
          </a:p>
          <a:p>
            <a:pPr lvl="1" fontAlgn="base">
              <a:spcAft>
                <a:spcPct val="0"/>
              </a:spcAft>
              <a:buClr>
                <a:srgbClr val="91AFBF"/>
              </a:buClr>
            </a:pPr>
            <a:r>
              <a:rPr lang="en-US" altLang="en-US" sz="2400">
                <a:solidFill>
                  <a:srgbClr val="000000"/>
                </a:solidFill>
              </a:rPr>
              <a:t>Clock Cycles</a:t>
            </a:r>
            <a:br>
              <a:rPr lang="en-US" altLang="en-US" sz="2400">
                <a:solidFill>
                  <a:srgbClr val="000000"/>
                </a:solidFill>
              </a:rPr>
            </a:br>
            <a:r>
              <a:rPr lang="en-US" altLang="en-US" sz="2400">
                <a:solidFill>
                  <a:srgbClr val="000000"/>
                </a:solidFill>
              </a:rPr>
              <a:t>= 4×1 + 1×2 + 1×3</a:t>
            </a:r>
            <a:br>
              <a:rPr lang="en-US" altLang="en-US" sz="2400">
                <a:solidFill>
                  <a:srgbClr val="000000"/>
                </a:solidFill>
              </a:rPr>
            </a:br>
            <a:r>
              <a:rPr lang="en-US" altLang="en-US" sz="2400">
                <a:solidFill>
                  <a:srgbClr val="000000"/>
                </a:solidFill>
              </a:rPr>
              <a:t>= 9</a:t>
            </a:r>
          </a:p>
          <a:p>
            <a:pPr lvl="1" fontAlgn="base">
              <a:spcAft>
                <a:spcPct val="0"/>
              </a:spcAft>
              <a:buClr>
                <a:srgbClr val="91AFBF"/>
              </a:buClr>
            </a:pPr>
            <a:r>
              <a:rPr lang="en-US" altLang="en-US" sz="2400">
                <a:solidFill>
                  <a:srgbClr val="000000"/>
                </a:solidFill>
              </a:rPr>
              <a:t>Avg. CPI = 9/6 = 1.5</a:t>
            </a:r>
          </a:p>
        </p:txBody>
      </p:sp>
    </p:spTree>
    <p:extLst>
      <p:ext uri="{BB962C8B-B14F-4D97-AF65-F5344CB8AC3E}">
        <p14:creationId xmlns:p14="http://schemas.microsoft.com/office/powerpoint/2010/main" val="3149711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2D05DE39-E8C7-4D32-A116-45859FC16D0C}" type="slidenum">
              <a:rPr lang="en-AU" altLang="en-US" sz="1400">
                <a:solidFill>
                  <a:srgbClr val="000000"/>
                </a:solidFill>
              </a:rPr>
              <a:pPr fontAlgn="base">
                <a:spcBef>
                  <a:spcPct val="0"/>
                </a:spcBef>
                <a:spcAft>
                  <a:spcPct val="0"/>
                </a:spcAft>
                <a:buClrTx/>
                <a:buSzTx/>
                <a:buNone/>
              </a:pPr>
              <a:t>63</a:t>
            </a:fld>
            <a:endParaRPr lang="en-AU" altLang="en-US" sz="1400">
              <a:solidFill>
                <a:srgbClr val="000000"/>
              </a:solidFill>
            </a:endParaRPr>
          </a:p>
        </p:txBody>
      </p:sp>
      <p:sp>
        <p:nvSpPr>
          <p:cNvPr id="74755" name="Rectangle 2"/>
          <p:cNvSpPr>
            <a:spLocks noGrp="1" noChangeArrowheads="1"/>
          </p:cNvSpPr>
          <p:nvPr>
            <p:ph type="title"/>
          </p:nvPr>
        </p:nvSpPr>
        <p:spPr/>
        <p:txBody>
          <a:bodyPr/>
          <a:lstStyle/>
          <a:p>
            <a:pPr eaLnBrk="1" hangingPunct="1"/>
            <a:r>
              <a:rPr lang="en-AU" altLang="en-US"/>
              <a:t>Performance Summary</a:t>
            </a:r>
          </a:p>
        </p:txBody>
      </p:sp>
      <p:sp>
        <p:nvSpPr>
          <p:cNvPr id="74756" name="Rectangle 3"/>
          <p:cNvSpPr>
            <a:spLocks noGrp="1" noChangeArrowheads="1"/>
          </p:cNvSpPr>
          <p:nvPr>
            <p:ph type="body" idx="1"/>
          </p:nvPr>
        </p:nvSpPr>
        <p:spPr>
          <a:xfrm>
            <a:off x="2208214" y="3284538"/>
            <a:ext cx="8270875" cy="2952750"/>
          </a:xfrm>
        </p:spPr>
        <p:txBody>
          <a:bodyPr/>
          <a:lstStyle/>
          <a:p>
            <a:pPr eaLnBrk="1" hangingPunct="1"/>
            <a:r>
              <a:rPr lang="en-AU" altLang="en-US"/>
              <a:t>Performance depends on</a:t>
            </a:r>
          </a:p>
          <a:p>
            <a:pPr lvl="1" eaLnBrk="1" hangingPunct="1"/>
            <a:r>
              <a:rPr lang="en-AU" altLang="en-US"/>
              <a:t>Algorithm: affects IC, possibly CPI</a:t>
            </a:r>
          </a:p>
          <a:p>
            <a:pPr lvl="1" eaLnBrk="1" hangingPunct="1"/>
            <a:r>
              <a:rPr lang="en-AU" altLang="en-US"/>
              <a:t>Programming language: affects IC, CPI</a:t>
            </a:r>
          </a:p>
          <a:p>
            <a:pPr lvl="1" eaLnBrk="1" hangingPunct="1"/>
            <a:r>
              <a:rPr lang="en-AU" altLang="en-US"/>
              <a:t>Compiler: affects IC, CPI</a:t>
            </a:r>
          </a:p>
          <a:p>
            <a:pPr lvl="1" eaLnBrk="1" hangingPunct="1"/>
            <a:r>
              <a:rPr lang="en-AU" altLang="en-US"/>
              <a:t>Instruction set architecture: affects IC, CPI, T</a:t>
            </a:r>
            <a:r>
              <a:rPr lang="en-AU" altLang="en-US" baseline="-25000"/>
              <a:t>c</a:t>
            </a:r>
          </a:p>
        </p:txBody>
      </p:sp>
      <p:sp>
        <p:nvSpPr>
          <p:cNvPr id="74757" name="Text Box 4"/>
          <p:cNvSpPr txBox="1">
            <a:spLocks noChangeArrowheads="1"/>
          </p:cNvSpPr>
          <p:nvPr/>
        </p:nvSpPr>
        <p:spPr bwMode="auto">
          <a:xfrm>
            <a:off x="2208213" y="1258889"/>
            <a:ext cx="2865272"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2400" b="1">
                <a:solidFill>
                  <a:srgbClr val="ECEAAC"/>
                </a:solidFill>
                <a:latin typeface="Arial Black" panose="020B0A04020102020204" pitchFamily="34" charset="0"/>
              </a:rPr>
              <a:t>The BIG Picture</a:t>
            </a:r>
          </a:p>
        </p:txBody>
      </p:sp>
      <p:graphicFrame>
        <p:nvGraphicFramePr>
          <p:cNvPr id="74758" name="Object 5"/>
          <p:cNvGraphicFramePr>
            <a:graphicFrameLocks noChangeAspect="1"/>
          </p:cNvGraphicFramePr>
          <p:nvPr/>
        </p:nvGraphicFramePr>
        <p:xfrm>
          <a:off x="2351088" y="2060575"/>
          <a:ext cx="7848600" cy="920750"/>
        </p:xfrm>
        <a:graphic>
          <a:graphicData uri="http://schemas.openxmlformats.org/presentationml/2006/ole">
            <mc:AlternateContent xmlns:mc="http://schemas.openxmlformats.org/markup-compatibility/2006">
              <mc:Choice xmlns:v="urn:schemas-microsoft-com:vml" Requires="v">
                <p:oleObj spid="_x0000_s8199" name="Equation" r:id="rId4" imgW="3568700" imgH="419100" progId="Equation.3">
                  <p:embed/>
                </p:oleObj>
              </mc:Choice>
              <mc:Fallback>
                <p:oleObj name="Equation" r:id="rId4" imgW="3568700" imgH="419100" progId="Equation.3">
                  <p:embed/>
                  <p:pic>
                    <p:nvPicPr>
                      <p:cNvPr id="7475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088" y="2060575"/>
                        <a:ext cx="7848600" cy="92075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10899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01259DBC-7EC3-4A24-A027-60B4319338E4}" type="slidenum">
              <a:rPr lang="en-AU" altLang="en-US" sz="1400">
                <a:solidFill>
                  <a:srgbClr val="000000"/>
                </a:solidFill>
              </a:rPr>
              <a:pPr fontAlgn="base">
                <a:spcBef>
                  <a:spcPct val="0"/>
                </a:spcBef>
                <a:spcAft>
                  <a:spcPct val="0"/>
                </a:spcAft>
                <a:buClrTx/>
                <a:buSzTx/>
                <a:buNone/>
              </a:pPr>
              <a:t>64</a:t>
            </a:fld>
            <a:endParaRPr lang="en-AU" altLang="en-US" sz="1400">
              <a:solidFill>
                <a:srgbClr val="000000"/>
              </a:solidFill>
            </a:endParaRPr>
          </a:p>
        </p:txBody>
      </p:sp>
      <p:sp>
        <p:nvSpPr>
          <p:cNvPr id="76803" name="Rectangle 2"/>
          <p:cNvSpPr>
            <a:spLocks noGrp="1" noChangeArrowheads="1"/>
          </p:cNvSpPr>
          <p:nvPr>
            <p:ph type="title"/>
          </p:nvPr>
        </p:nvSpPr>
        <p:spPr/>
        <p:txBody>
          <a:bodyPr/>
          <a:lstStyle/>
          <a:p>
            <a:pPr eaLnBrk="1" hangingPunct="1"/>
            <a:r>
              <a:rPr lang="en-US" altLang="en-US"/>
              <a:t>Power Trends</a:t>
            </a:r>
          </a:p>
        </p:txBody>
      </p:sp>
      <p:sp>
        <p:nvSpPr>
          <p:cNvPr id="76804" name="Rectangle 3"/>
          <p:cNvSpPr>
            <a:spLocks noGrp="1" noChangeArrowheads="1"/>
          </p:cNvSpPr>
          <p:nvPr>
            <p:ph type="body" idx="1"/>
          </p:nvPr>
        </p:nvSpPr>
        <p:spPr>
          <a:xfrm>
            <a:off x="2208214" y="4149725"/>
            <a:ext cx="8270875" cy="647700"/>
          </a:xfrm>
        </p:spPr>
        <p:txBody>
          <a:bodyPr/>
          <a:lstStyle/>
          <a:p>
            <a:pPr eaLnBrk="1" hangingPunct="1"/>
            <a:r>
              <a:rPr lang="en-US" altLang="en-US"/>
              <a:t>In CMOS IC technology</a:t>
            </a:r>
          </a:p>
        </p:txBody>
      </p:sp>
      <p:sp>
        <p:nvSpPr>
          <p:cNvPr id="76805" name="Text Box 4"/>
          <p:cNvSpPr txBox="1">
            <a:spLocks noChangeArrowheads="1"/>
          </p:cNvSpPr>
          <p:nvPr/>
        </p:nvSpPr>
        <p:spPr bwMode="auto">
          <a:xfrm rot="5400000">
            <a:off x="9328150" y="974725"/>
            <a:ext cx="23129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ECEAAC"/>
                </a:solidFill>
              </a:rPr>
              <a:t>§1.7 The Power Wall</a:t>
            </a:r>
          </a:p>
        </p:txBody>
      </p:sp>
      <p:graphicFrame>
        <p:nvGraphicFramePr>
          <p:cNvPr id="76806" name="Object 6"/>
          <p:cNvGraphicFramePr>
            <a:graphicFrameLocks noChangeAspect="1"/>
          </p:cNvGraphicFramePr>
          <p:nvPr>
            <p:extLst>
              <p:ext uri="{D42A27DB-BD31-4B8C-83A1-F6EECF244321}">
                <p14:modId xmlns:p14="http://schemas.microsoft.com/office/powerpoint/2010/main" val="1066652172"/>
              </p:ext>
            </p:extLst>
          </p:nvPr>
        </p:nvGraphicFramePr>
        <p:xfrm>
          <a:off x="2855914" y="4950767"/>
          <a:ext cx="7081837" cy="503237"/>
        </p:xfrm>
        <a:graphic>
          <a:graphicData uri="http://schemas.openxmlformats.org/presentationml/2006/ole">
            <mc:AlternateContent xmlns:mc="http://schemas.openxmlformats.org/markup-compatibility/2006">
              <mc:Choice xmlns:v="urn:schemas-microsoft-com:vml" Requires="v">
                <p:oleObj spid="_x0000_s9224" name="Equation" r:id="rId4" imgW="3213100" imgH="228600" progId="Equation.3">
                  <p:embed/>
                </p:oleObj>
              </mc:Choice>
              <mc:Fallback>
                <p:oleObj name="Equation" r:id="rId4" imgW="3213100" imgH="228600" progId="Equation.3">
                  <p:embed/>
                  <p:pic>
                    <p:nvPicPr>
                      <p:cNvPr id="7680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5914" y="4950767"/>
                        <a:ext cx="7081837" cy="50323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7" name="AutoShape 7"/>
          <p:cNvSpPr>
            <a:spLocks/>
          </p:cNvSpPr>
          <p:nvPr/>
        </p:nvSpPr>
        <p:spPr bwMode="auto">
          <a:xfrm>
            <a:off x="9264650" y="5805489"/>
            <a:ext cx="1003300" cy="403225"/>
          </a:xfrm>
          <a:prstGeom prst="borderCallout1">
            <a:avLst>
              <a:gd name="adj1" fmla="val 28347"/>
              <a:gd name="adj2" fmla="val -7597"/>
              <a:gd name="adj3" fmla="val -83463"/>
              <a:gd name="adj4" fmla="val -25000"/>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0" fontAlgn="base" hangingPunct="0">
              <a:spcBef>
                <a:spcPct val="0"/>
              </a:spcBef>
              <a:spcAft>
                <a:spcPct val="0"/>
              </a:spcAft>
              <a:buClrTx/>
              <a:buSzTx/>
              <a:buNone/>
            </a:pPr>
            <a:r>
              <a:rPr lang="en-US" altLang="en-US" sz="1800">
                <a:solidFill>
                  <a:srgbClr val="000000"/>
                </a:solidFill>
              </a:rPr>
              <a:t>×</a:t>
            </a:r>
            <a:r>
              <a:rPr lang="en-AU" altLang="en-US" sz="1800">
                <a:solidFill>
                  <a:srgbClr val="000000"/>
                </a:solidFill>
              </a:rPr>
              <a:t>1000</a:t>
            </a:r>
          </a:p>
        </p:txBody>
      </p:sp>
      <p:sp>
        <p:nvSpPr>
          <p:cNvPr id="76808" name="AutoShape 8"/>
          <p:cNvSpPr>
            <a:spLocks/>
          </p:cNvSpPr>
          <p:nvPr/>
        </p:nvSpPr>
        <p:spPr bwMode="auto">
          <a:xfrm>
            <a:off x="3575050" y="5805489"/>
            <a:ext cx="1003300" cy="403225"/>
          </a:xfrm>
          <a:prstGeom prst="borderCallout1">
            <a:avLst>
              <a:gd name="adj1" fmla="val 28347"/>
              <a:gd name="adj2" fmla="val -7597"/>
              <a:gd name="adj3" fmla="val -84250"/>
              <a:gd name="adj4" fmla="val -29273"/>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0" fontAlgn="base" hangingPunct="0">
              <a:spcBef>
                <a:spcPct val="0"/>
              </a:spcBef>
              <a:spcAft>
                <a:spcPct val="0"/>
              </a:spcAft>
              <a:buClrTx/>
              <a:buSzTx/>
              <a:buNone/>
            </a:pPr>
            <a:r>
              <a:rPr lang="en-US" altLang="en-US" sz="1800">
                <a:solidFill>
                  <a:srgbClr val="000000"/>
                </a:solidFill>
              </a:rPr>
              <a:t>×</a:t>
            </a:r>
            <a:r>
              <a:rPr lang="en-AU" altLang="en-US" sz="1800">
                <a:solidFill>
                  <a:srgbClr val="000000"/>
                </a:solidFill>
              </a:rPr>
              <a:t>30</a:t>
            </a:r>
          </a:p>
        </p:txBody>
      </p:sp>
      <p:sp>
        <p:nvSpPr>
          <p:cNvPr id="76809" name="AutoShape 9"/>
          <p:cNvSpPr>
            <a:spLocks/>
          </p:cNvSpPr>
          <p:nvPr/>
        </p:nvSpPr>
        <p:spPr bwMode="auto">
          <a:xfrm>
            <a:off x="7391401" y="5805489"/>
            <a:ext cx="1223963" cy="403225"/>
          </a:xfrm>
          <a:prstGeom prst="borderCallout1">
            <a:avLst>
              <a:gd name="adj1" fmla="val 28347"/>
              <a:gd name="adj2" fmla="val -6227"/>
              <a:gd name="adj3" fmla="val -81495"/>
              <a:gd name="adj4" fmla="val -27755"/>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0" fontAlgn="base" hangingPunct="0">
              <a:spcBef>
                <a:spcPct val="0"/>
              </a:spcBef>
              <a:spcAft>
                <a:spcPct val="0"/>
              </a:spcAft>
              <a:buClrTx/>
              <a:buSzTx/>
              <a:buNone/>
            </a:pPr>
            <a:r>
              <a:rPr lang="en-US" altLang="en-US" sz="1800">
                <a:solidFill>
                  <a:srgbClr val="000000"/>
                </a:solidFill>
              </a:rPr>
              <a:t>5V → 1V</a:t>
            </a:r>
            <a:endParaRPr lang="en-AU" altLang="en-US" sz="1800">
              <a:solidFill>
                <a:srgbClr val="000000"/>
              </a:solidFill>
            </a:endParaRPr>
          </a:p>
        </p:txBody>
      </p:sp>
      <p:pic>
        <p:nvPicPr>
          <p:cNvPr id="7681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4" y="1268414"/>
            <a:ext cx="6905625"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6225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CD2006C9-BFE9-4667-A569-DA27514C67B4}" type="slidenum">
              <a:rPr lang="en-AU" altLang="en-US" sz="1400">
                <a:solidFill>
                  <a:srgbClr val="000000"/>
                </a:solidFill>
              </a:rPr>
              <a:pPr fontAlgn="base">
                <a:spcBef>
                  <a:spcPct val="0"/>
                </a:spcBef>
                <a:spcAft>
                  <a:spcPct val="0"/>
                </a:spcAft>
                <a:buClrTx/>
                <a:buSzTx/>
                <a:buNone/>
              </a:pPr>
              <a:t>65</a:t>
            </a:fld>
            <a:endParaRPr lang="en-AU" altLang="en-US" sz="1400">
              <a:solidFill>
                <a:srgbClr val="000000"/>
              </a:solidFill>
            </a:endParaRPr>
          </a:p>
        </p:txBody>
      </p:sp>
      <p:sp>
        <p:nvSpPr>
          <p:cNvPr id="78851" name="Rectangle 2"/>
          <p:cNvSpPr>
            <a:spLocks noGrp="1" noChangeArrowheads="1"/>
          </p:cNvSpPr>
          <p:nvPr>
            <p:ph type="title"/>
          </p:nvPr>
        </p:nvSpPr>
        <p:spPr/>
        <p:txBody>
          <a:bodyPr/>
          <a:lstStyle/>
          <a:p>
            <a:pPr eaLnBrk="1" hangingPunct="1"/>
            <a:r>
              <a:rPr lang="en-AU" altLang="en-US"/>
              <a:t>Reducing Power</a:t>
            </a:r>
          </a:p>
        </p:txBody>
      </p:sp>
      <p:sp>
        <p:nvSpPr>
          <p:cNvPr id="78852" name="Rectangle 3"/>
          <p:cNvSpPr>
            <a:spLocks noGrp="1" noChangeArrowheads="1"/>
          </p:cNvSpPr>
          <p:nvPr>
            <p:ph type="body" idx="1"/>
          </p:nvPr>
        </p:nvSpPr>
        <p:spPr>
          <a:xfrm>
            <a:off x="2208214" y="1125538"/>
            <a:ext cx="8270875" cy="1727200"/>
          </a:xfrm>
        </p:spPr>
        <p:txBody>
          <a:bodyPr/>
          <a:lstStyle/>
          <a:p>
            <a:pPr eaLnBrk="1" hangingPunct="1"/>
            <a:r>
              <a:rPr lang="en-AU" altLang="en-US"/>
              <a:t>Suppose a new CPU has</a:t>
            </a:r>
          </a:p>
          <a:p>
            <a:pPr lvl="1" eaLnBrk="1" hangingPunct="1"/>
            <a:r>
              <a:rPr lang="en-AU" altLang="en-US"/>
              <a:t>85% of capacitive load of old CPU</a:t>
            </a:r>
          </a:p>
          <a:p>
            <a:pPr lvl="1" eaLnBrk="1" hangingPunct="1"/>
            <a:r>
              <a:rPr lang="en-AU" altLang="en-US"/>
              <a:t>15% voltage and 15% frequency reduction</a:t>
            </a:r>
          </a:p>
        </p:txBody>
      </p:sp>
      <p:graphicFrame>
        <p:nvGraphicFramePr>
          <p:cNvPr id="78853" name="Object 4"/>
          <p:cNvGraphicFramePr>
            <a:graphicFrameLocks noChangeAspect="1"/>
          </p:cNvGraphicFramePr>
          <p:nvPr/>
        </p:nvGraphicFramePr>
        <p:xfrm>
          <a:off x="2711451" y="2924175"/>
          <a:ext cx="7561263" cy="939800"/>
        </p:xfrm>
        <a:graphic>
          <a:graphicData uri="http://schemas.openxmlformats.org/presentationml/2006/ole">
            <mc:AlternateContent xmlns:mc="http://schemas.openxmlformats.org/markup-compatibility/2006">
              <mc:Choice xmlns:v="urn:schemas-microsoft-com:vml" Requires="v">
                <p:oleObj spid="_x0000_s10247" name="Equation" r:id="rId4" imgW="3784600" imgH="469900" progId="Equation.3">
                  <p:embed/>
                </p:oleObj>
              </mc:Choice>
              <mc:Fallback>
                <p:oleObj name="Equation" r:id="rId4" imgW="3784600" imgH="469900" progId="Equation.3">
                  <p:embed/>
                  <p:pic>
                    <p:nvPicPr>
                      <p:cNvPr id="7885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451" y="2924175"/>
                        <a:ext cx="7561263"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54" name="Rectangle 5"/>
          <p:cNvSpPr>
            <a:spLocks noChangeArrowheads="1"/>
          </p:cNvSpPr>
          <p:nvPr/>
        </p:nvSpPr>
        <p:spPr bwMode="auto">
          <a:xfrm>
            <a:off x="2208214" y="3933825"/>
            <a:ext cx="82708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Aft>
                <a:spcPct val="0"/>
              </a:spcAft>
              <a:buClr>
                <a:srgbClr val="ECEAAC"/>
              </a:buClr>
            </a:pPr>
            <a:r>
              <a:rPr lang="en-AU" altLang="en-US">
                <a:solidFill>
                  <a:srgbClr val="000000"/>
                </a:solidFill>
              </a:rPr>
              <a:t>The power wall</a:t>
            </a:r>
          </a:p>
          <a:p>
            <a:pPr lvl="1" fontAlgn="base">
              <a:spcAft>
                <a:spcPct val="0"/>
              </a:spcAft>
              <a:buClr>
                <a:srgbClr val="91AFBF"/>
              </a:buClr>
            </a:pPr>
            <a:r>
              <a:rPr lang="en-AU" altLang="en-US">
                <a:solidFill>
                  <a:srgbClr val="000000"/>
                </a:solidFill>
              </a:rPr>
              <a:t>We can’t reduce voltage further</a:t>
            </a:r>
          </a:p>
          <a:p>
            <a:pPr lvl="1" fontAlgn="base">
              <a:spcAft>
                <a:spcPct val="0"/>
              </a:spcAft>
              <a:buClr>
                <a:srgbClr val="91AFBF"/>
              </a:buClr>
            </a:pPr>
            <a:r>
              <a:rPr lang="en-AU" altLang="en-US">
                <a:solidFill>
                  <a:srgbClr val="000000"/>
                </a:solidFill>
              </a:rPr>
              <a:t>We can’t remove more heat</a:t>
            </a:r>
          </a:p>
          <a:p>
            <a:pPr fontAlgn="base">
              <a:spcAft>
                <a:spcPct val="0"/>
              </a:spcAft>
              <a:buClr>
                <a:srgbClr val="ECEAAC"/>
              </a:buClr>
            </a:pPr>
            <a:r>
              <a:rPr lang="en-AU" altLang="en-US">
                <a:solidFill>
                  <a:srgbClr val="000000"/>
                </a:solidFill>
              </a:rPr>
              <a:t>How else can we improve performance?</a:t>
            </a:r>
          </a:p>
        </p:txBody>
      </p:sp>
    </p:spTree>
    <p:extLst>
      <p:ext uri="{BB962C8B-B14F-4D97-AF65-F5344CB8AC3E}">
        <p14:creationId xmlns:p14="http://schemas.microsoft.com/office/powerpoint/2010/main" val="173199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97D60A8D-3EBE-432D-8C76-87200BD5BA0D}" type="slidenum">
              <a:rPr lang="en-AU" altLang="en-US" sz="1400">
                <a:solidFill>
                  <a:srgbClr val="000000"/>
                </a:solidFill>
              </a:rPr>
              <a:pPr fontAlgn="base">
                <a:spcBef>
                  <a:spcPct val="0"/>
                </a:spcBef>
                <a:spcAft>
                  <a:spcPct val="0"/>
                </a:spcAft>
                <a:buClrTx/>
                <a:buSzTx/>
                <a:buNone/>
              </a:pPr>
              <a:t>66</a:t>
            </a:fld>
            <a:endParaRPr lang="en-AU" altLang="en-US" sz="1400">
              <a:solidFill>
                <a:srgbClr val="000000"/>
              </a:solidFill>
            </a:endParaRPr>
          </a:p>
        </p:txBody>
      </p:sp>
      <p:sp>
        <p:nvSpPr>
          <p:cNvPr id="80899" name="Rectangle 2"/>
          <p:cNvSpPr>
            <a:spLocks noGrp="1" noChangeArrowheads="1"/>
          </p:cNvSpPr>
          <p:nvPr>
            <p:ph type="title"/>
          </p:nvPr>
        </p:nvSpPr>
        <p:spPr/>
        <p:txBody>
          <a:bodyPr/>
          <a:lstStyle/>
          <a:p>
            <a:pPr eaLnBrk="1" hangingPunct="1"/>
            <a:r>
              <a:rPr lang="en-US" altLang="en-US" dirty="0"/>
              <a:t>Uniprocessor Performance</a:t>
            </a:r>
          </a:p>
        </p:txBody>
      </p:sp>
      <p:sp>
        <p:nvSpPr>
          <p:cNvPr id="80900" name="Text Box 4"/>
          <p:cNvSpPr txBox="1">
            <a:spLocks noChangeArrowheads="1"/>
          </p:cNvSpPr>
          <p:nvPr/>
        </p:nvSpPr>
        <p:spPr bwMode="auto">
          <a:xfrm rot="5400000">
            <a:off x="7687469" y="2613819"/>
            <a:ext cx="55943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dirty="0">
                <a:solidFill>
                  <a:srgbClr val="ECEAAC"/>
                </a:solidFill>
              </a:rPr>
              <a:t>§1.8 The Sea Change: The Switch to Multiprocessors</a:t>
            </a:r>
          </a:p>
        </p:txBody>
      </p:sp>
      <p:pic>
        <p:nvPicPr>
          <p:cNvPr id="8090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077913"/>
            <a:ext cx="7632700"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AutoShape 7"/>
          <p:cNvSpPr>
            <a:spLocks/>
          </p:cNvSpPr>
          <p:nvPr/>
        </p:nvSpPr>
        <p:spPr bwMode="auto">
          <a:xfrm>
            <a:off x="2640014" y="5516564"/>
            <a:ext cx="5400675" cy="649287"/>
          </a:xfrm>
          <a:prstGeom prst="borderCallout1">
            <a:avLst>
              <a:gd name="adj1" fmla="val 17602"/>
              <a:gd name="adj2" fmla="val 101412"/>
              <a:gd name="adj3" fmla="val -147431"/>
              <a:gd name="adj4" fmla="val 107435"/>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50000"/>
              </a:spcBef>
              <a:spcAft>
                <a:spcPct val="0"/>
              </a:spcAft>
              <a:buClrTx/>
              <a:buSzTx/>
              <a:buNone/>
            </a:pPr>
            <a:r>
              <a:rPr lang="en-AU" altLang="en-US" sz="1600">
                <a:solidFill>
                  <a:srgbClr val="000000"/>
                </a:solidFill>
              </a:rPr>
              <a:t>Constrained by power, instruction-level parallelism, memory latency</a:t>
            </a:r>
          </a:p>
        </p:txBody>
      </p:sp>
    </p:spTree>
    <p:extLst>
      <p:ext uri="{BB962C8B-B14F-4D97-AF65-F5344CB8AC3E}">
        <p14:creationId xmlns:p14="http://schemas.microsoft.com/office/powerpoint/2010/main" val="4282011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3B77F731-66F6-4123-8BA4-17B46681D96D}" type="slidenum">
              <a:rPr lang="en-AU" altLang="en-US" sz="1400">
                <a:solidFill>
                  <a:srgbClr val="000000"/>
                </a:solidFill>
              </a:rPr>
              <a:pPr fontAlgn="base">
                <a:spcBef>
                  <a:spcPct val="0"/>
                </a:spcBef>
                <a:spcAft>
                  <a:spcPct val="0"/>
                </a:spcAft>
                <a:buClrTx/>
                <a:buSzTx/>
                <a:buNone/>
              </a:pPr>
              <a:t>67</a:t>
            </a:fld>
            <a:endParaRPr lang="en-AU" altLang="en-US" sz="1400">
              <a:solidFill>
                <a:srgbClr val="000000"/>
              </a:solidFill>
            </a:endParaRPr>
          </a:p>
        </p:txBody>
      </p:sp>
      <p:sp>
        <p:nvSpPr>
          <p:cNvPr id="82947" name="Rectangle 2"/>
          <p:cNvSpPr>
            <a:spLocks noGrp="1" noChangeArrowheads="1"/>
          </p:cNvSpPr>
          <p:nvPr>
            <p:ph type="title"/>
          </p:nvPr>
        </p:nvSpPr>
        <p:spPr/>
        <p:txBody>
          <a:bodyPr/>
          <a:lstStyle/>
          <a:p>
            <a:pPr eaLnBrk="1" hangingPunct="1"/>
            <a:r>
              <a:rPr lang="en-AU" altLang="en-US" dirty="0"/>
              <a:t>Multiprocessors</a:t>
            </a:r>
          </a:p>
        </p:txBody>
      </p:sp>
      <p:sp>
        <p:nvSpPr>
          <p:cNvPr id="82948" name="Rectangle 3"/>
          <p:cNvSpPr>
            <a:spLocks noGrp="1" noChangeArrowheads="1"/>
          </p:cNvSpPr>
          <p:nvPr>
            <p:ph type="body" idx="1"/>
          </p:nvPr>
        </p:nvSpPr>
        <p:spPr/>
        <p:txBody>
          <a:bodyPr/>
          <a:lstStyle/>
          <a:p>
            <a:pPr eaLnBrk="1" hangingPunct="1"/>
            <a:r>
              <a:rPr lang="en-AU" altLang="en-US" dirty="0"/>
              <a:t>Multicore microprocessors</a:t>
            </a:r>
          </a:p>
          <a:p>
            <a:pPr lvl="1" eaLnBrk="1" hangingPunct="1"/>
            <a:r>
              <a:rPr lang="en-AU" altLang="en-US" dirty="0"/>
              <a:t>More than one processor per chip</a:t>
            </a:r>
          </a:p>
          <a:p>
            <a:pPr eaLnBrk="1" hangingPunct="1"/>
            <a:r>
              <a:rPr lang="en-AU" altLang="en-US" dirty="0"/>
              <a:t>Requires explicitly parallel programming</a:t>
            </a:r>
          </a:p>
          <a:p>
            <a:pPr lvl="1" eaLnBrk="1" hangingPunct="1"/>
            <a:r>
              <a:rPr lang="en-AU" altLang="en-US" dirty="0"/>
              <a:t>Compare with instruction level parallelism</a:t>
            </a:r>
          </a:p>
          <a:p>
            <a:pPr lvl="2" eaLnBrk="1" hangingPunct="1"/>
            <a:r>
              <a:rPr lang="en-AU" altLang="en-US" dirty="0"/>
              <a:t>Hardware executes multiple instructions at once</a:t>
            </a:r>
          </a:p>
          <a:p>
            <a:pPr lvl="2" eaLnBrk="1" hangingPunct="1"/>
            <a:r>
              <a:rPr lang="en-AU" altLang="en-US" dirty="0"/>
              <a:t>Hidden from the programmer</a:t>
            </a:r>
          </a:p>
          <a:p>
            <a:pPr lvl="1" eaLnBrk="1" hangingPunct="1"/>
            <a:r>
              <a:rPr lang="en-AU" altLang="en-US" dirty="0"/>
              <a:t>Hard to do</a:t>
            </a:r>
          </a:p>
          <a:p>
            <a:pPr lvl="2" eaLnBrk="1" hangingPunct="1"/>
            <a:r>
              <a:rPr lang="en-AU" altLang="en-US" dirty="0"/>
              <a:t>Programming for performance</a:t>
            </a:r>
          </a:p>
          <a:p>
            <a:pPr lvl="2" eaLnBrk="1" hangingPunct="1"/>
            <a:r>
              <a:rPr lang="en-AU" altLang="en-US" dirty="0"/>
              <a:t>Load balancing</a:t>
            </a:r>
          </a:p>
          <a:p>
            <a:pPr lvl="2" eaLnBrk="1" hangingPunct="1"/>
            <a:r>
              <a:rPr lang="en-AU" altLang="en-US" dirty="0"/>
              <a:t>Optimizing communication and synchronization</a:t>
            </a:r>
          </a:p>
        </p:txBody>
      </p:sp>
    </p:spTree>
    <p:extLst>
      <p:ext uri="{BB962C8B-B14F-4D97-AF65-F5344CB8AC3E}">
        <p14:creationId xmlns:p14="http://schemas.microsoft.com/office/powerpoint/2010/main" val="160211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935076A3-9FFC-4732-8527-68DE4621C20E}" type="slidenum">
              <a:rPr lang="en-AU" altLang="en-US" sz="1400">
                <a:solidFill>
                  <a:srgbClr val="000000"/>
                </a:solidFill>
              </a:rPr>
              <a:pPr fontAlgn="base">
                <a:spcBef>
                  <a:spcPct val="0"/>
                </a:spcBef>
                <a:spcAft>
                  <a:spcPct val="0"/>
                </a:spcAft>
                <a:buClrTx/>
                <a:buSzTx/>
                <a:buNone/>
              </a:pPr>
              <a:t>68</a:t>
            </a:fld>
            <a:endParaRPr lang="en-AU" altLang="en-US" sz="1400">
              <a:solidFill>
                <a:srgbClr val="000000"/>
              </a:solidFill>
            </a:endParaRPr>
          </a:p>
        </p:txBody>
      </p:sp>
      <p:sp>
        <p:nvSpPr>
          <p:cNvPr id="84995" name="Rectangle 2"/>
          <p:cNvSpPr>
            <a:spLocks noGrp="1" noChangeArrowheads="1"/>
          </p:cNvSpPr>
          <p:nvPr>
            <p:ph type="title"/>
          </p:nvPr>
        </p:nvSpPr>
        <p:spPr/>
        <p:txBody>
          <a:bodyPr/>
          <a:lstStyle/>
          <a:p>
            <a:pPr eaLnBrk="1" hangingPunct="1"/>
            <a:r>
              <a:rPr lang="en-US" altLang="en-US"/>
              <a:t>SPEC CPU Benchmark</a:t>
            </a:r>
            <a:endParaRPr lang="en-AU" altLang="en-US"/>
          </a:p>
        </p:txBody>
      </p:sp>
      <p:sp>
        <p:nvSpPr>
          <p:cNvPr id="84996" name="Rectangle 3"/>
          <p:cNvSpPr>
            <a:spLocks noGrp="1" noChangeArrowheads="1"/>
          </p:cNvSpPr>
          <p:nvPr>
            <p:ph type="body" idx="1"/>
          </p:nvPr>
        </p:nvSpPr>
        <p:spPr>
          <a:xfrm>
            <a:off x="2208214" y="1125539"/>
            <a:ext cx="8270875" cy="3887787"/>
          </a:xfrm>
        </p:spPr>
        <p:txBody>
          <a:bodyPr/>
          <a:lstStyle/>
          <a:p>
            <a:pPr eaLnBrk="1" hangingPunct="1">
              <a:lnSpc>
                <a:spcPct val="80000"/>
              </a:lnSpc>
            </a:pPr>
            <a:r>
              <a:rPr lang="en-US" altLang="en-US" sz="2800"/>
              <a:t>Programs used to measure performance</a:t>
            </a:r>
          </a:p>
          <a:p>
            <a:pPr lvl="1" eaLnBrk="1" hangingPunct="1">
              <a:lnSpc>
                <a:spcPct val="80000"/>
              </a:lnSpc>
            </a:pPr>
            <a:r>
              <a:rPr lang="en-US" altLang="en-US" sz="2400"/>
              <a:t>Supposedly typical of actual workload</a:t>
            </a:r>
          </a:p>
          <a:p>
            <a:pPr eaLnBrk="1" hangingPunct="1">
              <a:lnSpc>
                <a:spcPct val="80000"/>
              </a:lnSpc>
            </a:pPr>
            <a:r>
              <a:rPr lang="en-US" altLang="en-US" sz="2800"/>
              <a:t>Standard Performance Evaluation Corp (SPEC)</a:t>
            </a:r>
          </a:p>
          <a:p>
            <a:pPr lvl="1" eaLnBrk="1" hangingPunct="1">
              <a:lnSpc>
                <a:spcPct val="80000"/>
              </a:lnSpc>
            </a:pPr>
            <a:r>
              <a:rPr lang="en-US" altLang="en-US" sz="2400"/>
              <a:t>Develops benchmarks for CPU, I/O, Web, …</a:t>
            </a:r>
          </a:p>
          <a:p>
            <a:pPr eaLnBrk="1" hangingPunct="1">
              <a:lnSpc>
                <a:spcPct val="80000"/>
              </a:lnSpc>
              <a:spcBef>
                <a:spcPct val="50000"/>
              </a:spcBef>
            </a:pPr>
            <a:r>
              <a:rPr lang="en-US" altLang="en-US" sz="2800"/>
              <a:t>SPEC CPU2006</a:t>
            </a:r>
          </a:p>
          <a:p>
            <a:pPr lvl="1" eaLnBrk="1" hangingPunct="1">
              <a:lnSpc>
                <a:spcPct val="80000"/>
              </a:lnSpc>
            </a:pPr>
            <a:r>
              <a:rPr lang="en-US" altLang="en-US" sz="2400"/>
              <a:t>Elapsed time to execute a selection of programs</a:t>
            </a:r>
          </a:p>
          <a:p>
            <a:pPr lvl="2" eaLnBrk="1" hangingPunct="1">
              <a:lnSpc>
                <a:spcPct val="80000"/>
              </a:lnSpc>
            </a:pPr>
            <a:r>
              <a:rPr lang="en-US" altLang="en-US" sz="2000"/>
              <a:t>Negligible I/O, so focuses on CPU performance</a:t>
            </a:r>
          </a:p>
          <a:p>
            <a:pPr lvl="1" eaLnBrk="1" hangingPunct="1">
              <a:lnSpc>
                <a:spcPct val="80000"/>
              </a:lnSpc>
            </a:pPr>
            <a:r>
              <a:rPr lang="en-US" altLang="en-US" sz="2400"/>
              <a:t>Normalize relative to reference machine</a:t>
            </a:r>
          </a:p>
          <a:p>
            <a:pPr lvl="1" eaLnBrk="1" hangingPunct="1">
              <a:lnSpc>
                <a:spcPct val="80000"/>
              </a:lnSpc>
            </a:pPr>
            <a:r>
              <a:rPr lang="en-US" altLang="en-US" sz="2400"/>
              <a:t>Summarize as geometric mean of performance ratios</a:t>
            </a:r>
          </a:p>
          <a:p>
            <a:pPr lvl="2" eaLnBrk="1" hangingPunct="1">
              <a:lnSpc>
                <a:spcPct val="80000"/>
              </a:lnSpc>
            </a:pPr>
            <a:r>
              <a:rPr lang="en-US" altLang="en-US" sz="2000"/>
              <a:t>CINT2006 (integer) and CFP2006 (floating-point)</a:t>
            </a:r>
          </a:p>
        </p:txBody>
      </p:sp>
      <p:graphicFrame>
        <p:nvGraphicFramePr>
          <p:cNvPr id="84997" name="Object 5"/>
          <p:cNvGraphicFramePr>
            <a:graphicFrameLocks noChangeAspect="1"/>
          </p:cNvGraphicFramePr>
          <p:nvPr/>
        </p:nvGraphicFramePr>
        <p:xfrm>
          <a:off x="4079875" y="5157789"/>
          <a:ext cx="3771900" cy="1062037"/>
        </p:xfrm>
        <a:graphic>
          <a:graphicData uri="http://schemas.openxmlformats.org/presentationml/2006/ole">
            <mc:AlternateContent xmlns:mc="http://schemas.openxmlformats.org/markup-compatibility/2006">
              <mc:Choice xmlns:v="urn:schemas-microsoft-com:vml" Requires="v">
                <p:oleObj spid="_x0000_s11271" name="Equation" r:id="rId4" imgW="1714500" imgH="482600" progId="Equation.3">
                  <p:embed/>
                </p:oleObj>
              </mc:Choice>
              <mc:Fallback>
                <p:oleObj name="Equation" r:id="rId4" imgW="1714500" imgH="482600" progId="Equation.3">
                  <p:embed/>
                  <p:pic>
                    <p:nvPicPr>
                      <p:cNvPr id="8499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875" y="5157789"/>
                        <a:ext cx="3771900" cy="106203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44806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CECCB7C7-C983-4805-B51A-115073220AC9}" type="slidenum">
              <a:rPr lang="en-AU" altLang="en-US" sz="1400">
                <a:solidFill>
                  <a:srgbClr val="000000"/>
                </a:solidFill>
              </a:rPr>
              <a:pPr fontAlgn="base">
                <a:spcBef>
                  <a:spcPct val="0"/>
                </a:spcBef>
                <a:spcAft>
                  <a:spcPct val="0"/>
                </a:spcAft>
                <a:buClrTx/>
                <a:buSzTx/>
                <a:buNone/>
              </a:pPr>
              <a:t>69</a:t>
            </a:fld>
            <a:endParaRPr lang="en-AU" altLang="en-US" sz="1400">
              <a:solidFill>
                <a:srgbClr val="000000"/>
              </a:solidFill>
            </a:endParaRPr>
          </a:p>
        </p:txBody>
      </p:sp>
      <p:sp>
        <p:nvSpPr>
          <p:cNvPr id="87043" name="Rectangle 4"/>
          <p:cNvSpPr>
            <a:spLocks noGrp="1" noChangeArrowheads="1"/>
          </p:cNvSpPr>
          <p:nvPr>
            <p:ph type="title"/>
          </p:nvPr>
        </p:nvSpPr>
        <p:spPr>
          <a:xfrm>
            <a:off x="2208213" y="206376"/>
            <a:ext cx="8259762" cy="701675"/>
          </a:xfrm>
        </p:spPr>
        <p:txBody>
          <a:bodyPr/>
          <a:lstStyle/>
          <a:p>
            <a:pPr eaLnBrk="1" hangingPunct="1"/>
            <a:r>
              <a:rPr lang="en-AU" altLang="en-US" sz="4000"/>
              <a:t>CINT2006 for Intel Core i7 920</a:t>
            </a:r>
          </a:p>
        </p:txBody>
      </p:sp>
      <p:pic>
        <p:nvPicPr>
          <p:cNvPr id="870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1196975"/>
            <a:ext cx="830580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527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TextBook</a:t>
            </a:r>
            <a:endParaRPr lang="en-CA" dirty="0"/>
          </a:p>
        </p:txBody>
      </p:sp>
      <p:pic>
        <p:nvPicPr>
          <p:cNvPr id="4" name="Content Placeholder 3"/>
          <p:cNvPicPr>
            <a:picLocks noGrp="1" noChangeAspect="1"/>
          </p:cNvPicPr>
          <p:nvPr>
            <p:ph sz="half" idx="1"/>
          </p:nvPr>
        </p:nvPicPr>
        <p:blipFill>
          <a:blip r:embed="rId2"/>
          <a:stretch>
            <a:fillRect/>
          </a:stretch>
        </p:blipFill>
        <p:spPr>
          <a:xfrm>
            <a:off x="838200" y="1825625"/>
            <a:ext cx="3548383" cy="4351338"/>
          </a:xfrm>
          <a:prstGeom prst="rect">
            <a:avLst/>
          </a:prstGeom>
        </p:spPr>
      </p:pic>
      <p:sp>
        <p:nvSpPr>
          <p:cNvPr id="5" name="Content Placeholder 4"/>
          <p:cNvSpPr>
            <a:spLocks noGrp="1"/>
          </p:cNvSpPr>
          <p:nvPr>
            <p:ph sz="half" idx="2"/>
          </p:nvPr>
        </p:nvSpPr>
        <p:spPr/>
        <p:txBody>
          <a:bodyPr>
            <a:normAutofit/>
          </a:bodyPr>
          <a:lstStyle/>
          <a:p>
            <a:r>
              <a:rPr lang="en-CA" dirty="0"/>
              <a:t>Buy it</a:t>
            </a:r>
          </a:p>
          <a:p>
            <a:endParaRPr lang="en-CA" dirty="0"/>
          </a:p>
          <a:p>
            <a:r>
              <a:rPr lang="en-CA" dirty="0"/>
              <a:t>Yes really</a:t>
            </a:r>
          </a:p>
          <a:p>
            <a:endParaRPr lang="en-CA" dirty="0"/>
          </a:p>
          <a:p>
            <a:r>
              <a:rPr lang="en-CA" dirty="0"/>
              <a:t>Sorry</a:t>
            </a:r>
          </a:p>
          <a:p>
            <a:endParaRPr lang="en-CA" dirty="0"/>
          </a:p>
          <a:p>
            <a:r>
              <a:rPr lang="en-CA" dirty="0"/>
              <a:t>(And by buy, I mean the PDF version is fine)</a:t>
            </a:r>
          </a:p>
        </p:txBody>
      </p:sp>
    </p:spTree>
    <p:extLst>
      <p:ext uri="{BB962C8B-B14F-4D97-AF65-F5344CB8AC3E}">
        <p14:creationId xmlns:p14="http://schemas.microsoft.com/office/powerpoint/2010/main" val="16442804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3449A944-649D-4BF9-A428-6AF4A85D1473}" type="slidenum">
              <a:rPr lang="en-AU" altLang="en-US" sz="1400">
                <a:solidFill>
                  <a:srgbClr val="000000"/>
                </a:solidFill>
              </a:rPr>
              <a:pPr fontAlgn="base">
                <a:spcBef>
                  <a:spcPct val="0"/>
                </a:spcBef>
                <a:spcAft>
                  <a:spcPct val="0"/>
                </a:spcAft>
                <a:buClrTx/>
                <a:buSzTx/>
                <a:buNone/>
              </a:pPr>
              <a:t>70</a:t>
            </a:fld>
            <a:endParaRPr lang="en-AU" altLang="en-US" sz="1400">
              <a:solidFill>
                <a:srgbClr val="000000"/>
              </a:solidFill>
            </a:endParaRPr>
          </a:p>
        </p:txBody>
      </p:sp>
      <p:sp>
        <p:nvSpPr>
          <p:cNvPr id="89091" name="Rectangle 2"/>
          <p:cNvSpPr>
            <a:spLocks noGrp="1" noChangeArrowheads="1"/>
          </p:cNvSpPr>
          <p:nvPr>
            <p:ph type="title"/>
          </p:nvPr>
        </p:nvSpPr>
        <p:spPr/>
        <p:txBody>
          <a:bodyPr/>
          <a:lstStyle/>
          <a:p>
            <a:pPr eaLnBrk="1" hangingPunct="1"/>
            <a:r>
              <a:rPr lang="en-AU" altLang="en-US"/>
              <a:t>SPEC Power Benchmark</a:t>
            </a:r>
          </a:p>
        </p:txBody>
      </p:sp>
      <p:sp>
        <p:nvSpPr>
          <p:cNvPr id="89092" name="Rectangle 3"/>
          <p:cNvSpPr>
            <a:spLocks noGrp="1" noChangeArrowheads="1"/>
          </p:cNvSpPr>
          <p:nvPr>
            <p:ph type="body" idx="1"/>
          </p:nvPr>
        </p:nvSpPr>
        <p:spPr>
          <a:xfrm>
            <a:off x="2208214" y="1125539"/>
            <a:ext cx="8270875" cy="2447925"/>
          </a:xfrm>
        </p:spPr>
        <p:txBody>
          <a:bodyPr/>
          <a:lstStyle/>
          <a:p>
            <a:pPr eaLnBrk="1" hangingPunct="1"/>
            <a:r>
              <a:rPr lang="en-AU" altLang="en-US"/>
              <a:t>Power consumption of server at different workload levels</a:t>
            </a:r>
          </a:p>
          <a:p>
            <a:pPr lvl="1" eaLnBrk="1" hangingPunct="1"/>
            <a:r>
              <a:rPr lang="en-AU" altLang="en-US"/>
              <a:t>Performance: ssj_ops/sec</a:t>
            </a:r>
          </a:p>
          <a:p>
            <a:pPr lvl="1" eaLnBrk="1" hangingPunct="1"/>
            <a:r>
              <a:rPr lang="en-AU" altLang="en-US"/>
              <a:t>Power: Watts (Joules/sec)</a:t>
            </a:r>
          </a:p>
        </p:txBody>
      </p:sp>
      <p:graphicFrame>
        <p:nvGraphicFramePr>
          <p:cNvPr id="89093" name="Object 4"/>
          <p:cNvGraphicFramePr>
            <a:graphicFrameLocks noChangeAspect="1"/>
          </p:cNvGraphicFramePr>
          <p:nvPr/>
        </p:nvGraphicFramePr>
        <p:xfrm>
          <a:off x="2640013" y="3500438"/>
          <a:ext cx="7288212" cy="914400"/>
        </p:xfrm>
        <a:graphic>
          <a:graphicData uri="http://schemas.openxmlformats.org/presentationml/2006/ole">
            <mc:AlternateContent xmlns:mc="http://schemas.openxmlformats.org/markup-compatibility/2006">
              <mc:Choice xmlns:v="urn:schemas-microsoft-com:vml" Requires="v">
                <p:oleObj spid="_x0000_s12295" name="Equation" r:id="rId4" imgW="3644900" imgH="457200" progId="Equation.3">
                  <p:embed/>
                </p:oleObj>
              </mc:Choice>
              <mc:Fallback>
                <p:oleObj name="Equation" r:id="rId4" imgW="3644900" imgH="457200" progId="Equation.3">
                  <p:embed/>
                  <p:pic>
                    <p:nvPicPr>
                      <p:cNvPr id="8909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3" y="3500438"/>
                        <a:ext cx="7288212" cy="9144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04042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CF328005-7E25-484A-95D1-BCFAB47D5881}" type="slidenum">
              <a:rPr lang="en-AU" altLang="en-US" sz="1400">
                <a:solidFill>
                  <a:srgbClr val="000000"/>
                </a:solidFill>
              </a:rPr>
              <a:pPr fontAlgn="base">
                <a:spcBef>
                  <a:spcPct val="0"/>
                </a:spcBef>
                <a:spcAft>
                  <a:spcPct val="0"/>
                </a:spcAft>
                <a:buClrTx/>
                <a:buSzTx/>
                <a:buNone/>
              </a:pPr>
              <a:t>71</a:t>
            </a:fld>
            <a:endParaRPr lang="en-AU" altLang="en-US" sz="1400">
              <a:solidFill>
                <a:srgbClr val="000000"/>
              </a:solidFill>
            </a:endParaRPr>
          </a:p>
        </p:txBody>
      </p:sp>
      <p:sp>
        <p:nvSpPr>
          <p:cNvPr id="91139" name="Rectangle 2"/>
          <p:cNvSpPr>
            <a:spLocks noGrp="1" noChangeArrowheads="1"/>
          </p:cNvSpPr>
          <p:nvPr>
            <p:ph type="title"/>
          </p:nvPr>
        </p:nvSpPr>
        <p:spPr>
          <a:xfrm>
            <a:off x="2208213" y="261938"/>
            <a:ext cx="8259762" cy="646112"/>
          </a:xfrm>
        </p:spPr>
        <p:txBody>
          <a:bodyPr/>
          <a:lstStyle/>
          <a:p>
            <a:pPr eaLnBrk="1" hangingPunct="1"/>
            <a:r>
              <a:rPr lang="en-AU" altLang="en-US" sz="3600"/>
              <a:t>SPECpower_ssj2008 for Xeon X5650</a:t>
            </a:r>
          </a:p>
        </p:txBody>
      </p:sp>
      <p:pic>
        <p:nvPicPr>
          <p:cNvPr id="91140" name="Picture 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1238250"/>
            <a:ext cx="75819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932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SPEC</a:t>
            </a:r>
          </a:p>
        </p:txBody>
      </p:sp>
      <p:sp>
        <p:nvSpPr>
          <p:cNvPr id="4" name="Content Placeholder 3"/>
          <p:cNvSpPr>
            <a:spLocks noGrp="1"/>
          </p:cNvSpPr>
          <p:nvPr>
            <p:ph idx="1"/>
          </p:nvPr>
        </p:nvSpPr>
        <p:spPr/>
        <p:txBody>
          <a:bodyPr/>
          <a:lstStyle/>
          <a:p>
            <a:r>
              <a:rPr lang="en-CA" dirty="0"/>
              <a:t>SPEC isn’t particularly well regarded in the CPU benchmarking community it is good for comparing different architectures to each other but otherwise is pretty bad</a:t>
            </a:r>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AU" altLang="en-US">
                <a:solidFill>
                  <a:srgbClr val="000000"/>
                </a:solidFill>
                <a:latin typeface="Arial" panose="020B0604020202020204" pitchFamily="34" charset="0"/>
              </a:rPr>
              <a:t>Chapter 1 — Computer Abstractions and Technology — </a:t>
            </a:r>
            <a:fld id="{D70B778B-CB98-487D-AD62-EBFA769C22EA}" type="slidenum">
              <a:rPr lang="en-AU" altLang="en-US">
                <a:solidFill>
                  <a:srgbClr val="000000"/>
                </a:solidFill>
                <a:latin typeface="Arial" panose="020B0604020202020204" pitchFamily="34" charset="0"/>
              </a:rPr>
              <a:pPr fontAlgn="base">
                <a:spcBef>
                  <a:spcPct val="0"/>
                </a:spcBef>
                <a:spcAft>
                  <a:spcPct val="0"/>
                </a:spcAft>
                <a:defRPr/>
              </a:pPr>
              <a:t>72</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7931883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Apple A9 vs Intel</a:t>
            </a:r>
          </a:p>
        </p:txBody>
      </p:sp>
      <p:pic>
        <p:nvPicPr>
          <p:cNvPr id="5" name="Content Placeholder 4"/>
          <p:cNvPicPr>
            <a:picLocks noGrp="1" noChangeAspect="1"/>
          </p:cNvPicPr>
          <p:nvPr>
            <p:ph idx="1"/>
          </p:nvPr>
        </p:nvPicPr>
        <p:blipFill>
          <a:blip r:embed="rId3"/>
          <a:stretch>
            <a:fillRect/>
          </a:stretch>
        </p:blipFill>
        <p:spPr>
          <a:xfrm>
            <a:off x="3001064" y="1125538"/>
            <a:ext cx="6685175" cy="5111750"/>
          </a:xfrm>
          <a:prstGeom prst="rect">
            <a:avLst/>
          </a:prstGeom>
        </p:spPr>
      </p:pic>
      <p:sp>
        <p:nvSpPr>
          <p:cNvPr id="4" name="Footer Placeholder 3"/>
          <p:cNvSpPr>
            <a:spLocks noGrp="1"/>
          </p:cNvSpPr>
          <p:nvPr>
            <p:ph type="ftr" sz="quarter" idx="10"/>
          </p:nvPr>
        </p:nvSpPr>
        <p:spPr/>
        <p:txBody>
          <a:bodyPr/>
          <a:lstStyle/>
          <a:p>
            <a:pPr fontAlgn="base">
              <a:spcBef>
                <a:spcPct val="0"/>
              </a:spcBef>
              <a:spcAft>
                <a:spcPct val="0"/>
              </a:spcAft>
              <a:defRPr/>
            </a:pPr>
            <a:r>
              <a:rPr lang="en-AU" altLang="en-US">
                <a:solidFill>
                  <a:srgbClr val="000000"/>
                </a:solidFill>
                <a:latin typeface="Arial" panose="020B0604020202020204" pitchFamily="34" charset="0"/>
              </a:rPr>
              <a:t>Chapter 1 — Computer Abstractions and Technology — </a:t>
            </a:r>
            <a:fld id="{0AF5E34C-972E-47F6-B47E-C47BB3BF8A3C}" type="slidenum">
              <a:rPr lang="en-AU" altLang="en-US">
                <a:solidFill>
                  <a:srgbClr val="000000"/>
                </a:solidFill>
                <a:latin typeface="Arial" panose="020B0604020202020204" pitchFamily="34" charset="0"/>
              </a:rPr>
              <a:pPr fontAlgn="base">
                <a:spcBef>
                  <a:spcPct val="0"/>
                </a:spcBef>
                <a:spcAft>
                  <a:spcPct val="0"/>
                </a:spcAft>
                <a:defRPr/>
              </a:pPr>
              <a:t>73</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472688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M 5Y71</a:t>
            </a:r>
          </a:p>
        </p:txBody>
      </p:sp>
      <p:sp>
        <p:nvSpPr>
          <p:cNvPr id="3" name="Content Placeholder 2"/>
          <p:cNvSpPr>
            <a:spLocks noGrp="1"/>
          </p:cNvSpPr>
          <p:nvPr>
            <p:ph idx="1"/>
          </p:nvPr>
        </p:nvSpPr>
        <p:spPr/>
        <p:txBody>
          <a:bodyPr/>
          <a:lstStyle/>
          <a:p>
            <a:r>
              <a:rPr lang="en-CA" dirty="0"/>
              <a:t>The Core M 5Y71 is a 4.5 Watt processor</a:t>
            </a:r>
          </a:p>
          <a:p>
            <a:r>
              <a:rPr lang="en-CA" dirty="0"/>
              <a:t>The A9 is about the same (3.5-4 as best I can tell)</a:t>
            </a:r>
          </a:p>
          <a:p>
            <a:r>
              <a:rPr lang="en-CA" dirty="0"/>
              <a:t>These are a long way from the good CPU’s that can draw 200W and are easily a factor of 7 more powerful</a:t>
            </a:r>
          </a:p>
          <a:p>
            <a:r>
              <a:rPr lang="en-CA" dirty="0"/>
              <a:t>(note that good CPU’s don’t integrate GPU’s which the M line and A9 do, so again, different products)</a:t>
            </a:r>
          </a:p>
          <a:p>
            <a:endParaRPr lang="en-CA" dirty="0"/>
          </a:p>
        </p:txBody>
      </p:sp>
      <p:sp>
        <p:nvSpPr>
          <p:cNvPr id="4" name="Footer Placeholder 3"/>
          <p:cNvSpPr>
            <a:spLocks noGrp="1"/>
          </p:cNvSpPr>
          <p:nvPr>
            <p:ph type="ftr" sz="quarter" idx="10"/>
          </p:nvPr>
        </p:nvSpPr>
        <p:spPr/>
        <p:txBody>
          <a:bodyPr/>
          <a:lstStyle/>
          <a:p>
            <a:pPr fontAlgn="base">
              <a:spcBef>
                <a:spcPct val="0"/>
              </a:spcBef>
              <a:spcAft>
                <a:spcPct val="0"/>
              </a:spcAft>
              <a:defRPr/>
            </a:pPr>
            <a:r>
              <a:rPr lang="en-AU" altLang="en-US">
                <a:solidFill>
                  <a:srgbClr val="000000"/>
                </a:solidFill>
                <a:latin typeface="Arial" panose="020B0604020202020204" pitchFamily="34" charset="0"/>
              </a:rPr>
              <a:t>Chapter 1 — Computer Abstractions and Technology — </a:t>
            </a:r>
            <a:fld id="{0AF5E34C-972E-47F6-B47E-C47BB3BF8A3C}" type="slidenum">
              <a:rPr lang="en-AU" altLang="en-US">
                <a:solidFill>
                  <a:srgbClr val="000000"/>
                </a:solidFill>
                <a:latin typeface="Arial" panose="020B0604020202020204" pitchFamily="34" charset="0"/>
              </a:rPr>
              <a:pPr fontAlgn="base">
                <a:spcBef>
                  <a:spcPct val="0"/>
                </a:spcBef>
                <a:spcAft>
                  <a:spcPct val="0"/>
                </a:spcAft>
                <a:defRPr/>
              </a:pPr>
              <a:t>74</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457141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D664FA60-A803-41C8-90A5-16D703C05E3E}" type="slidenum">
              <a:rPr lang="en-AU" altLang="en-US" sz="1400">
                <a:solidFill>
                  <a:srgbClr val="000000"/>
                </a:solidFill>
              </a:rPr>
              <a:pPr fontAlgn="base">
                <a:spcBef>
                  <a:spcPct val="0"/>
                </a:spcBef>
                <a:spcAft>
                  <a:spcPct val="0"/>
                </a:spcAft>
                <a:buClrTx/>
                <a:buSzTx/>
                <a:buNone/>
              </a:pPr>
              <a:t>75</a:t>
            </a:fld>
            <a:endParaRPr lang="en-AU" altLang="en-US" sz="1400">
              <a:solidFill>
                <a:srgbClr val="000000"/>
              </a:solidFill>
            </a:endParaRPr>
          </a:p>
        </p:txBody>
      </p:sp>
      <p:sp>
        <p:nvSpPr>
          <p:cNvPr id="93187" name="Rectangle 2"/>
          <p:cNvSpPr>
            <a:spLocks noGrp="1" noChangeArrowheads="1"/>
          </p:cNvSpPr>
          <p:nvPr>
            <p:ph type="title"/>
          </p:nvPr>
        </p:nvSpPr>
        <p:spPr/>
        <p:txBody>
          <a:bodyPr/>
          <a:lstStyle/>
          <a:p>
            <a:pPr eaLnBrk="1" hangingPunct="1"/>
            <a:r>
              <a:rPr lang="en-US" altLang="en-US"/>
              <a:t>Pitfall: Amdahl’s Law</a:t>
            </a:r>
            <a:endParaRPr lang="en-AU" altLang="en-US"/>
          </a:p>
        </p:txBody>
      </p:sp>
      <p:sp>
        <p:nvSpPr>
          <p:cNvPr id="93188" name="Rectangle 3"/>
          <p:cNvSpPr>
            <a:spLocks noGrp="1" noChangeArrowheads="1"/>
          </p:cNvSpPr>
          <p:nvPr>
            <p:ph type="body" idx="1"/>
          </p:nvPr>
        </p:nvSpPr>
        <p:spPr>
          <a:xfrm>
            <a:off x="2208214" y="1125538"/>
            <a:ext cx="7991475" cy="1439862"/>
          </a:xfrm>
        </p:spPr>
        <p:txBody>
          <a:bodyPr/>
          <a:lstStyle/>
          <a:p>
            <a:pPr eaLnBrk="1" hangingPunct="1"/>
            <a:r>
              <a:rPr lang="en-US" altLang="en-US" sz="2800"/>
              <a:t>Improving an aspect of a computer and expecting a proportional improvement in overall performance</a:t>
            </a:r>
            <a:endParaRPr lang="en-US" altLang="en-US" sz="2800">
              <a:sym typeface="Wingdings" panose="05000000000000000000" pitchFamily="2" charset="2"/>
            </a:endParaRPr>
          </a:p>
        </p:txBody>
      </p:sp>
      <p:sp>
        <p:nvSpPr>
          <p:cNvPr id="93189" name="Text Box 4"/>
          <p:cNvSpPr txBox="1">
            <a:spLocks noChangeArrowheads="1"/>
          </p:cNvSpPr>
          <p:nvPr/>
        </p:nvSpPr>
        <p:spPr bwMode="auto">
          <a:xfrm rot="5400000">
            <a:off x="9020175" y="1279525"/>
            <a:ext cx="292893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ECEAAC"/>
                </a:solidFill>
              </a:rPr>
              <a:t>§1.10 Fallacies and Pitfalls</a:t>
            </a:r>
          </a:p>
        </p:txBody>
      </p:sp>
      <p:graphicFrame>
        <p:nvGraphicFramePr>
          <p:cNvPr id="93190" name="Object 5"/>
          <p:cNvGraphicFramePr>
            <a:graphicFrameLocks noChangeAspect="1"/>
          </p:cNvGraphicFramePr>
          <p:nvPr/>
        </p:nvGraphicFramePr>
        <p:xfrm>
          <a:off x="4511675" y="4868864"/>
          <a:ext cx="1728788" cy="788987"/>
        </p:xfrm>
        <a:graphic>
          <a:graphicData uri="http://schemas.openxmlformats.org/presentationml/2006/ole">
            <mc:AlternateContent xmlns:mc="http://schemas.openxmlformats.org/markup-compatibility/2006">
              <mc:Choice xmlns:v="urn:schemas-microsoft-com:vml" Requires="v">
                <p:oleObj spid="_x0000_s13324" name="Equation" r:id="rId4" imgW="863225" imgH="393529" progId="Equation.3">
                  <p:embed/>
                </p:oleObj>
              </mc:Choice>
              <mc:Fallback>
                <p:oleObj name="Equation" r:id="rId4" imgW="863225" imgH="393529" progId="Equation.3">
                  <p:embed/>
                  <p:pic>
                    <p:nvPicPr>
                      <p:cNvPr id="9319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675" y="4868864"/>
                        <a:ext cx="1728788"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91" name="Rectangle 6"/>
          <p:cNvSpPr>
            <a:spLocks noChangeArrowheads="1"/>
          </p:cNvSpPr>
          <p:nvPr/>
        </p:nvSpPr>
        <p:spPr bwMode="auto">
          <a:xfrm>
            <a:off x="6311900" y="4941888"/>
            <a:ext cx="3455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fontAlgn="base">
              <a:spcAft>
                <a:spcPct val="0"/>
              </a:spcAft>
              <a:buClr>
                <a:srgbClr val="91AFBF"/>
              </a:buClr>
            </a:pPr>
            <a:r>
              <a:rPr lang="en-US" altLang="en-US" sz="2400">
                <a:solidFill>
                  <a:srgbClr val="000000"/>
                </a:solidFill>
              </a:rPr>
              <a:t>Can’t be done!</a:t>
            </a:r>
            <a:endParaRPr lang="en-US" altLang="en-US" sz="2400">
              <a:solidFill>
                <a:srgbClr val="000000"/>
              </a:solidFill>
              <a:cs typeface="Tahoma" panose="020B0604030504040204" pitchFamily="34" charset="0"/>
            </a:endParaRPr>
          </a:p>
        </p:txBody>
      </p:sp>
      <p:graphicFrame>
        <p:nvGraphicFramePr>
          <p:cNvPr id="93192" name="Object 7"/>
          <p:cNvGraphicFramePr>
            <a:graphicFrameLocks noChangeAspect="1"/>
          </p:cNvGraphicFramePr>
          <p:nvPr/>
        </p:nvGraphicFramePr>
        <p:xfrm>
          <a:off x="3287713" y="2565400"/>
          <a:ext cx="5287962" cy="839788"/>
        </p:xfrm>
        <a:graphic>
          <a:graphicData uri="http://schemas.openxmlformats.org/presentationml/2006/ole">
            <mc:AlternateContent xmlns:mc="http://schemas.openxmlformats.org/markup-compatibility/2006">
              <mc:Choice xmlns:v="urn:schemas-microsoft-com:vml" Requires="v">
                <p:oleObj spid="_x0000_s13325" name="Equation" r:id="rId6" imgW="2641600" imgH="419100" progId="Equation.3">
                  <p:embed/>
                </p:oleObj>
              </mc:Choice>
              <mc:Fallback>
                <p:oleObj name="Equation" r:id="rId6" imgW="2641600" imgH="419100" progId="Equation.3">
                  <p:embed/>
                  <p:pic>
                    <p:nvPicPr>
                      <p:cNvPr id="9319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7713" y="2565400"/>
                        <a:ext cx="5287962" cy="839788"/>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93" name="Rectangle 8"/>
          <p:cNvSpPr>
            <a:spLocks noChangeArrowheads="1"/>
          </p:cNvSpPr>
          <p:nvPr/>
        </p:nvSpPr>
        <p:spPr bwMode="auto">
          <a:xfrm>
            <a:off x="2208214" y="3500439"/>
            <a:ext cx="79914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Aft>
                <a:spcPct val="0"/>
              </a:spcAft>
              <a:buClr>
                <a:srgbClr val="ECEAAC"/>
              </a:buClr>
            </a:pPr>
            <a:r>
              <a:rPr lang="en-US" altLang="en-US" sz="2800">
                <a:solidFill>
                  <a:srgbClr val="000000"/>
                </a:solidFill>
                <a:sym typeface="Wingdings" panose="05000000000000000000" pitchFamily="2" charset="2"/>
              </a:rPr>
              <a:t>Example: multiply accounts for 80s/100s</a:t>
            </a:r>
          </a:p>
          <a:p>
            <a:pPr lvl="1" fontAlgn="base">
              <a:spcAft>
                <a:spcPct val="0"/>
              </a:spcAft>
              <a:buClr>
                <a:srgbClr val="91AFBF"/>
              </a:buClr>
            </a:pPr>
            <a:r>
              <a:rPr lang="en-US" altLang="en-US" sz="2400">
                <a:solidFill>
                  <a:srgbClr val="000000"/>
                </a:solidFill>
              </a:rPr>
              <a:t>How much improvement in multiply performance to get 5× overall?</a:t>
            </a:r>
          </a:p>
        </p:txBody>
      </p:sp>
      <p:sp>
        <p:nvSpPr>
          <p:cNvPr id="93194" name="Rectangle 9"/>
          <p:cNvSpPr>
            <a:spLocks noChangeArrowheads="1"/>
          </p:cNvSpPr>
          <p:nvPr/>
        </p:nvSpPr>
        <p:spPr bwMode="auto">
          <a:xfrm>
            <a:off x="2208214" y="5661026"/>
            <a:ext cx="7991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Aft>
                <a:spcPct val="0"/>
              </a:spcAft>
              <a:buClr>
                <a:srgbClr val="ECEAAC"/>
              </a:buClr>
            </a:pPr>
            <a:r>
              <a:rPr lang="en-US" altLang="en-US" sz="2800">
                <a:solidFill>
                  <a:srgbClr val="000000"/>
                </a:solidFill>
                <a:sym typeface="Wingdings" panose="05000000000000000000" pitchFamily="2" charset="2"/>
              </a:rPr>
              <a:t>Corollary: make the common case fast</a:t>
            </a:r>
          </a:p>
        </p:txBody>
      </p:sp>
    </p:spTree>
    <p:extLst>
      <p:ext uri="{BB962C8B-B14F-4D97-AF65-F5344CB8AC3E}">
        <p14:creationId xmlns:p14="http://schemas.microsoft.com/office/powerpoint/2010/main" val="3100324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F6312013-F0F6-4F8E-A619-648D03658A30}" type="slidenum">
              <a:rPr lang="en-AU" altLang="en-US" sz="1400">
                <a:solidFill>
                  <a:srgbClr val="000000"/>
                </a:solidFill>
              </a:rPr>
              <a:pPr fontAlgn="base">
                <a:spcBef>
                  <a:spcPct val="0"/>
                </a:spcBef>
                <a:spcAft>
                  <a:spcPct val="0"/>
                </a:spcAft>
                <a:buClrTx/>
                <a:buSzTx/>
                <a:buNone/>
              </a:pPr>
              <a:t>76</a:t>
            </a:fld>
            <a:endParaRPr lang="en-AU" altLang="en-US" sz="1400">
              <a:solidFill>
                <a:srgbClr val="000000"/>
              </a:solidFill>
            </a:endParaRPr>
          </a:p>
        </p:txBody>
      </p:sp>
      <p:sp>
        <p:nvSpPr>
          <p:cNvPr id="95235" name="Rectangle 2"/>
          <p:cNvSpPr>
            <a:spLocks noGrp="1" noChangeArrowheads="1"/>
          </p:cNvSpPr>
          <p:nvPr>
            <p:ph type="title"/>
          </p:nvPr>
        </p:nvSpPr>
        <p:spPr/>
        <p:txBody>
          <a:bodyPr/>
          <a:lstStyle/>
          <a:p>
            <a:pPr eaLnBrk="1" hangingPunct="1"/>
            <a:r>
              <a:rPr lang="en-AU" altLang="en-US"/>
              <a:t>Fallacy: Low Power at Idle</a:t>
            </a:r>
          </a:p>
        </p:txBody>
      </p:sp>
      <p:sp>
        <p:nvSpPr>
          <p:cNvPr id="95236" name="Rectangle 3"/>
          <p:cNvSpPr>
            <a:spLocks noGrp="1" noChangeArrowheads="1"/>
          </p:cNvSpPr>
          <p:nvPr>
            <p:ph type="body" idx="1"/>
          </p:nvPr>
        </p:nvSpPr>
        <p:spPr/>
        <p:txBody>
          <a:bodyPr/>
          <a:lstStyle/>
          <a:p>
            <a:pPr eaLnBrk="1" hangingPunct="1"/>
            <a:r>
              <a:rPr lang="en-AU" altLang="en-US" dirty="0"/>
              <a:t>Look back at i7 power benchmark</a:t>
            </a:r>
          </a:p>
          <a:p>
            <a:pPr lvl="1" eaLnBrk="1" hangingPunct="1"/>
            <a:r>
              <a:rPr lang="en-AU" altLang="en-US" dirty="0"/>
              <a:t>At 100% load: 258W</a:t>
            </a:r>
          </a:p>
          <a:p>
            <a:pPr lvl="1" eaLnBrk="1" hangingPunct="1"/>
            <a:r>
              <a:rPr lang="en-AU" altLang="en-US" dirty="0"/>
              <a:t>At 50% load: 170W (66%)</a:t>
            </a:r>
          </a:p>
          <a:p>
            <a:pPr lvl="1" eaLnBrk="1" hangingPunct="1"/>
            <a:r>
              <a:rPr lang="en-AU" altLang="en-US" dirty="0"/>
              <a:t>At 10% load: 121W (47%)</a:t>
            </a:r>
          </a:p>
          <a:p>
            <a:pPr eaLnBrk="1" hangingPunct="1"/>
            <a:r>
              <a:rPr lang="en-AU" altLang="en-US" dirty="0"/>
              <a:t>Google data </a:t>
            </a:r>
            <a:r>
              <a:rPr lang="en-AU" altLang="en-US" dirty="0" err="1"/>
              <a:t>center</a:t>
            </a:r>
            <a:endParaRPr lang="en-AU" altLang="en-US" dirty="0"/>
          </a:p>
          <a:p>
            <a:pPr lvl="1" eaLnBrk="1" hangingPunct="1"/>
            <a:r>
              <a:rPr lang="en-AU" altLang="en-US" dirty="0"/>
              <a:t>Mostly operates at 10% </a:t>
            </a:r>
            <a:r>
              <a:rPr lang="en-AU" altLang="en-US" dirty="0">
                <a:cs typeface="Arial" panose="020B0604020202020204" pitchFamily="34" charset="0"/>
              </a:rPr>
              <a:t>– 50% load</a:t>
            </a:r>
          </a:p>
          <a:p>
            <a:pPr lvl="1" eaLnBrk="1" hangingPunct="1"/>
            <a:r>
              <a:rPr lang="en-AU" altLang="en-US" dirty="0">
                <a:cs typeface="Arial" panose="020B0604020202020204" pitchFamily="34" charset="0"/>
              </a:rPr>
              <a:t>At 100% load less than 1% of the time</a:t>
            </a:r>
          </a:p>
          <a:p>
            <a:pPr eaLnBrk="1" hangingPunct="1"/>
            <a:r>
              <a:rPr lang="en-AU" altLang="en-US" dirty="0">
                <a:cs typeface="Arial" panose="020B0604020202020204" pitchFamily="34" charset="0"/>
              </a:rPr>
              <a:t>Consider designing processors to make power proportional to load</a:t>
            </a:r>
          </a:p>
        </p:txBody>
      </p:sp>
    </p:spTree>
    <p:extLst>
      <p:ext uri="{BB962C8B-B14F-4D97-AF65-F5344CB8AC3E}">
        <p14:creationId xmlns:p14="http://schemas.microsoft.com/office/powerpoint/2010/main" val="266158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33DA9D79-2171-429B-A687-AC2358823DED}" type="slidenum">
              <a:rPr lang="en-AU" altLang="en-US" sz="1400">
                <a:solidFill>
                  <a:srgbClr val="000000"/>
                </a:solidFill>
              </a:rPr>
              <a:pPr fontAlgn="base">
                <a:spcBef>
                  <a:spcPct val="0"/>
                </a:spcBef>
                <a:spcAft>
                  <a:spcPct val="0"/>
                </a:spcAft>
                <a:buClrTx/>
                <a:buSzTx/>
                <a:buNone/>
              </a:pPr>
              <a:t>77</a:t>
            </a:fld>
            <a:endParaRPr lang="en-AU" altLang="en-US" sz="1400">
              <a:solidFill>
                <a:srgbClr val="000000"/>
              </a:solidFill>
            </a:endParaRPr>
          </a:p>
        </p:txBody>
      </p:sp>
      <p:sp>
        <p:nvSpPr>
          <p:cNvPr id="97283" name="Rectangle 2"/>
          <p:cNvSpPr>
            <a:spLocks noGrp="1" noChangeArrowheads="1"/>
          </p:cNvSpPr>
          <p:nvPr>
            <p:ph type="title"/>
          </p:nvPr>
        </p:nvSpPr>
        <p:spPr>
          <a:xfrm>
            <a:off x="2208213" y="266700"/>
            <a:ext cx="8259762" cy="641350"/>
          </a:xfrm>
        </p:spPr>
        <p:txBody>
          <a:bodyPr/>
          <a:lstStyle/>
          <a:p>
            <a:pPr eaLnBrk="1" hangingPunct="1"/>
            <a:r>
              <a:rPr lang="en-US" altLang="en-US" sz="3600"/>
              <a:t>Pitfall: MIPS as a Performance Metric</a:t>
            </a:r>
            <a:endParaRPr lang="en-AU" altLang="en-US" sz="3600"/>
          </a:p>
        </p:txBody>
      </p:sp>
      <p:sp>
        <p:nvSpPr>
          <p:cNvPr id="97284" name="Rectangle 3"/>
          <p:cNvSpPr>
            <a:spLocks noGrp="1" noChangeArrowheads="1"/>
          </p:cNvSpPr>
          <p:nvPr>
            <p:ph type="body" idx="1"/>
          </p:nvPr>
        </p:nvSpPr>
        <p:spPr>
          <a:xfrm>
            <a:off x="2208214" y="1125538"/>
            <a:ext cx="8270875" cy="2087562"/>
          </a:xfrm>
        </p:spPr>
        <p:txBody>
          <a:bodyPr/>
          <a:lstStyle/>
          <a:p>
            <a:pPr eaLnBrk="1" hangingPunct="1"/>
            <a:r>
              <a:rPr lang="en-US" altLang="en-US"/>
              <a:t>MIPS: Millions of Instructions Per Second</a:t>
            </a:r>
          </a:p>
          <a:p>
            <a:pPr lvl="1" eaLnBrk="1" hangingPunct="1"/>
            <a:r>
              <a:rPr lang="en-US" altLang="en-US"/>
              <a:t>Doesn’t account for</a:t>
            </a:r>
          </a:p>
          <a:p>
            <a:pPr lvl="2" eaLnBrk="1" hangingPunct="1"/>
            <a:r>
              <a:rPr lang="en-US" altLang="en-US"/>
              <a:t>Differences in ISAs between computers</a:t>
            </a:r>
          </a:p>
          <a:p>
            <a:pPr lvl="2" eaLnBrk="1" hangingPunct="1"/>
            <a:r>
              <a:rPr lang="en-US" altLang="en-US"/>
              <a:t>Differences in complexity between instructions</a:t>
            </a:r>
          </a:p>
        </p:txBody>
      </p:sp>
      <p:graphicFrame>
        <p:nvGraphicFramePr>
          <p:cNvPr id="97285" name="Object 4"/>
          <p:cNvGraphicFramePr>
            <a:graphicFrameLocks noChangeAspect="1"/>
          </p:cNvGraphicFramePr>
          <p:nvPr/>
        </p:nvGraphicFramePr>
        <p:xfrm>
          <a:off x="2855914" y="3360739"/>
          <a:ext cx="6556375" cy="2084387"/>
        </p:xfrm>
        <a:graphic>
          <a:graphicData uri="http://schemas.openxmlformats.org/presentationml/2006/ole">
            <mc:AlternateContent xmlns:mc="http://schemas.openxmlformats.org/markup-compatibility/2006">
              <mc:Choice xmlns:v="urn:schemas-microsoft-com:vml" Requires="v">
                <p:oleObj spid="_x0000_s14343" name="Equation" r:id="rId4" imgW="3276600" imgH="1041400" progId="Equation.3">
                  <p:embed/>
                </p:oleObj>
              </mc:Choice>
              <mc:Fallback>
                <p:oleObj name="Equation" r:id="rId4" imgW="3276600" imgH="1041400" progId="Equation.3">
                  <p:embed/>
                  <p:pic>
                    <p:nvPicPr>
                      <p:cNvPr id="9728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5914" y="3360739"/>
                        <a:ext cx="6556375" cy="208438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86" name="Rectangle 5"/>
          <p:cNvSpPr>
            <a:spLocks noChangeArrowheads="1"/>
          </p:cNvSpPr>
          <p:nvPr/>
        </p:nvSpPr>
        <p:spPr bwMode="auto">
          <a:xfrm>
            <a:off x="2208214" y="5589589"/>
            <a:ext cx="82708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fontAlgn="base">
              <a:spcAft>
                <a:spcPct val="0"/>
              </a:spcAft>
              <a:buClr>
                <a:srgbClr val="91AFBF"/>
              </a:buClr>
            </a:pPr>
            <a:r>
              <a:rPr lang="en-US" altLang="en-US">
                <a:solidFill>
                  <a:srgbClr val="000000"/>
                </a:solidFill>
              </a:rPr>
              <a:t>CPI varies between programs on a given CPU</a:t>
            </a:r>
          </a:p>
        </p:txBody>
      </p:sp>
    </p:spTree>
    <p:extLst>
      <p:ext uri="{BB962C8B-B14F-4D97-AF65-F5344CB8AC3E}">
        <p14:creationId xmlns:p14="http://schemas.microsoft.com/office/powerpoint/2010/main" val="34355199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fontAlgn="base">
              <a:spcBef>
                <a:spcPct val="0"/>
              </a:spcBef>
              <a:spcAft>
                <a:spcPct val="0"/>
              </a:spcAft>
              <a:buClrTx/>
              <a:buSzTx/>
              <a:buNone/>
            </a:pPr>
            <a:r>
              <a:rPr lang="en-AU" altLang="en-US" sz="1400">
                <a:solidFill>
                  <a:srgbClr val="000000"/>
                </a:solidFill>
              </a:rPr>
              <a:t>Chapter 1 — Computer Abstractions and Technology — </a:t>
            </a:r>
            <a:fld id="{34057FFD-C2FC-4476-9F96-BB1092E0A7E5}" type="slidenum">
              <a:rPr lang="en-AU" altLang="en-US" sz="1400">
                <a:solidFill>
                  <a:srgbClr val="000000"/>
                </a:solidFill>
              </a:rPr>
              <a:pPr fontAlgn="base">
                <a:spcBef>
                  <a:spcPct val="0"/>
                </a:spcBef>
                <a:spcAft>
                  <a:spcPct val="0"/>
                </a:spcAft>
                <a:buClrTx/>
                <a:buSzTx/>
                <a:buNone/>
              </a:pPr>
              <a:t>78</a:t>
            </a:fld>
            <a:endParaRPr lang="en-AU" altLang="en-US" sz="1400">
              <a:solidFill>
                <a:srgbClr val="000000"/>
              </a:solidFill>
            </a:endParaRPr>
          </a:p>
        </p:txBody>
      </p:sp>
      <p:sp>
        <p:nvSpPr>
          <p:cNvPr id="99331" name="Rectangle 2"/>
          <p:cNvSpPr>
            <a:spLocks noGrp="1" noChangeArrowheads="1"/>
          </p:cNvSpPr>
          <p:nvPr>
            <p:ph type="title"/>
          </p:nvPr>
        </p:nvSpPr>
        <p:spPr/>
        <p:txBody>
          <a:bodyPr/>
          <a:lstStyle/>
          <a:p>
            <a:pPr eaLnBrk="1" hangingPunct="1"/>
            <a:r>
              <a:rPr lang="en-US" altLang="en-US"/>
              <a:t>Concluding Remarks</a:t>
            </a:r>
            <a:endParaRPr lang="en-AU" altLang="en-US"/>
          </a:p>
        </p:txBody>
      </p:sp>
      <p:sp>
        <p:nvSpPr>
          <p:cNvPr id="99332" name="Rectangle 3"/>
          <p:cNvSpPr>
            <a:spLocks noGrp="1" noChangeArrowheads="1"/>
          </p:cNvSpPr>
          <p:nvPr>
            <p:ph type="body" idx="1"/>
          </p:nvPr>
        </p:nvSpPr>
        <p:spPr/>
        <p:txBody>
          <a:bodyPr/>
          <a:lstStyle/>
          <a:p>
            <a:pPr eaLnBrk="1" hangingPunct="1">
              <a:lnSpc>
                <a:spcPct val="90000"/>
              </a:lnSpc>
            </a:pPr>
            <a:r>
              <a:rPr lang="en-US" altLang="en-US"/>
              <a:t>Cost/performance is improving</a:t>
            </a:r>
          </a:p>
          <a:p>
            <a:pPr lvl="1" eaLnBrk="1" hangingPunct="1">
              <a:lnSpc>
                <a:spcPct val="90000"/>
              </a:lnSpc>
            </a:pPr>
            <a:r>
              <a:rPr lang="en-US" altLang="en-US"/>
              <a:t>Due to underlying technology development</a:t>
            </a:r>
          </a:p>
          <a:p>
            <a:pPr eaLnBrk="1" hangingPunct="1">
              <a:lnSpc>
                <a:spcPct val="90000"/>
              </a:lnSpc>
            </a:pPr>
            <a:r>
              <a:rPr lang="en-US" altLang="en-US"/>
              <a:t>Hierarchical layers of abstraction</a:t>
            </a:r>
          </a:p>
          <a:p>
            <a:pPr lvl="1" eaLnBrk="1" hangingPunct="1">
              <a:lnSpc>
                <a:spcPct val="90000"/>
              </a:lnSpc>
            </a:pPr>
            <a:r>
              <a:rPr lang="en-US" altLang="en-US"/>
              <a:t>In both hardware and software</a:t>
            </a:r>
          </a:p>
          <a:p>
            <a:pPr eaLnBrk="1" hangingPunct="1">
              <a:lnSpc>
                <a:spcPct val="90000"/>
              </a:lnSpc>
            </a:pPr>
            <a:r>
              <a:rPr lang="en-US" altLang="en-US"/>
              <a:t>Instruction set architecture</a:t>
            </a:r>
          </a:p>
          <a:p>
            <a:pPr lvl="1" eaLnBrk="1" hangingPunct="1">
              <a:lnSpc>
                <a:spcPct val="90000"/>
              </a:lnSpc>
            </a:pPr>
            <a:r>
              <a:rPr lang="en-US" altLang="en-US"/>
              <a:t>The hardware/software interface</a:t>
            </a:r>
          </a:p>
          <a:p>
            <a:pPr eaLnBrk="1" hangingPunct="1">
              <a:lnSpc>
                <a:spcPct val="90000"/>
              </a:lnSpc>
            </a:pPr>
            <a:r>
              <a:rPr lang="en-US" altLang="en-US"/>
              <a:t>Execution time: the best performance measure</a:t>
            </a:r>
          </a:p>
          <a:p>
            <a:pPr eaLnBrk="1" hangingPunct="1">
              <a:lnSpc>
                <a:spcPct val="90000"/>
              </a:lnSpc>
            </a:pPr>
            <a:r>
              <a:rPr lang="en-US" altLang="en-US"/>
              <a:t>Power is a limiting factor</a:t>
            </a:r>
          </a:p>
          <a:p>
            <a:pPr lvl="1" eaLnBrk="1" hangingPunct="1">
              <a:lnSpc>
                <a:spcPct val="90000"/>
              </a:lnSpc>
            </a:pPr>
            <a:r>
              <a:rPr lang="en-US" altLang="en-US"/>
              <a:t>Use parallelism to improve performance</a:t>
            </a:r>
          </a:p>
        </p:txBody>
      </p:sp>
      <p:sp>
        <p:nvSpPr>
          <p:cNvPr id="99333" name="Text Box 4"/>
          <p:cNvSpPr txBox="1">
            <a:spLocks noChangeArrowheads="1"/>
          </p:cNvSpPr>
          <p:nvPr/>
        </p:nvSpPr>
        <p:spPr bwMode="auto">
          <a:xfrm rot="5400000">
            <a:off x="9078119" y="1223169"/>
            <a:ext cx="2813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0" fontAlgn="base" hangingPunct="0">
              <a:spcBef>
                <a:spcPct val="0"/>
              </a:spcBef>
              <a:spcAft>
                <a:spcPct val="0"/>
              </a:spcAft>
              <a:buClrTx/>
              <a:buSzTx/>
              <a:buNone/>
            </a:pPr>
            <a:r>
              <a:rPr lang="en-US" altLang="en-US" sz="1800">
                <a:solidFill>
                  <a:srgbClr val="ECEAAC"/>
                </a:solidFill>
              </a:rPr>
              <a:t>§1.9 Concluding Remarks</a:t>
            </a:r>
          </a:p>
        </p:txBody>
      </p:sp>
    </p:spTree>
    <p:extLst>
      <p:ext uri="{BB962C8B-B14F-4D97-AF65-F5344CB8AC3E}">
        <p14:creationId xmlns:p14="http://schemas.microsoft.com/office/powerpoint/2010/main" val="3755473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796B-CC16-4A92-B834-E8608CBEA2CA}"/>
              </a:ext>
            </a:extLst>
          </p:cNvPr>
          <p:cNvSpPr>
            <a:spLocks noGrp="1"/>
          </p:cNvSpPr>
          <p:nvPr>
            <p:ph type="title"/>
          </p:nvPr>
        </p:nvSpPr>
        <p:spPr/>
        <p:txBody>
          <a:bodyPr/>
          <a:lstStyle/>
          <a:p>
            <a:r>
              <a:rPr lang="en-CA" dirty="0"/>
              <a:t>Book</a:t>
            </a:r>
          </a:p>
        </p:txBody>
      </p:sp>
      <p:sp>
        <p:nvSpPr>
          <p:cNvPr id="5" name="Content Placeholder 4">
            <a:extLst>
              <a:ext uri="{FF2B5EF4-FFF2-40B4-BE49-F238E27FC236}">
                <a16:creationId xmlns:a16="http://schemas.microsoft.com/office/drawing/2014/main" id="{C0454D98-5C4E-4CF9-9EA1-C8F50A538C25}"/>
              </a:ext>
            </a:extLst>
          </p:cNvPr>
          <p:cNvSpPr>
            <a:spLocks noGrp="1"/>
          </p:cNvSpPr>
          <p:nvPr>
            <p:ph idx="1"/>
          </p:nvPr>
        </p:nvSpPr>
        <p:spPr/>
        <p:txBody>
          <a:bodyPr/>
          <a:lstStyle/>
          <a:p>
            <a:r>
              <a:rPr lang="en-CA" dirty="0"/>
              <a:t>There are I think two versions of the same book</a:t>
            </a:r>
          </a:p>
          <a:p>
            <a:r>
              <a:rPr lang="en-CA" dirty="0"/>
              <a:t>We want the MIPS version NOT the RISC-V version (I might adopt that in future but not this year, no time, not that it matters much)</a:t>
            </a:r>
          </a:p>
          <a:p>
            <a:endParaRPr lang="en-CA" dirty="0"/>
          </a:p>
        </p:txBody>
      </p:sp>
    </p:spTree>
    <p:extLst>
      <p:ext uri="{BB962C8B-B14F-4D97-AF65-F5344CB8AC3E}">
        <p14:creationId xmlns:p14="http://schemas.microsoft.com/office/powerpoint/2010/main" val="1652185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Mars</a:t>
            </a:r>
          </a:p>
        </p:txBody>
      </p:sp>
      <p:sp>
        <p:nvSpPr>
          <p:cNvPr id="5" name="Content Placeholder 4"/>
          <p:cNvSpPr>
            <a:spLocks noGrp="1"/>
          </p:cNvSpPr>
          <p:nvPr>
            <p:ph idx="1"/>
          </p:nvPr>
        </p:nvSpPr>
        <p:spPr/>
        <p:txBody>
          <a:bodyPr>
            <a:normAutofit lnSpcReduction="10000"/>
          </a:bodyPr>
          <a:lstStyle/>
          <a:p>
            <a:r>
              <a:rPr lang="en-CA" dirty="0"/>
              <a:t>The book comes with a program called Mars</a:t>
            </a:r>
          </a:p>
          <a:p>
            <a:r>
              <a:rPr lang="en-CA" dirty="0"/>
              <a:t>(MIPS assembler and Runtime Simulator)</a:t>
            </a:r>
          </a:p>
          <a:p>
            <a:endParaRPr lang="en-CA" dirty="0"/>
          </a:p>
          <a:p>
            <a:r>
              <a:rPr lang="en-CA" dirty="0"/>
              <a:t>MIPS is a fake(sort of) assembly language, it’s pretty much the standard one people actually use for teaching</a:t>
            </a:r>
          </a:p>
          <a:p>
            <a:endParaRPr lang="en-CA" dirty="0"/>
          </a:p>
          <a:p>
            <a:r>
              <a:rPr lang="en-CA" dirty="0"/>
              <a:t>Unfortunately Mars runs on java.  So you need to have java installed.</a:t>
            </a:r>
          </a:p>
          <a:p>
            <a:r>
              <a:rPr lang="en-CA" dirty="0">
                <a:hlinkClick r:id="rId2"/>
              </a:rPr>
              <a:t>http://courses.missouristate.edu/KenVollmar/mars/download.htm</a:t>
            </a:r>
            <a:endParaRPr lang="en-CA" dirty="0"/>
          </a:p>
          <a:p>
            <a:r>
              <a:rPr lang="en-CA" dirty="0">
                <a:hlinkClick r:id="rId3"/>
              </a:rPr>
              <a:t>https://www.java.com/en/</a:t>
            </a:r>
            <a:endParaRPr lang="en-CA" dirty="0"/>
          </a:p>
          <a:p>
            <a:endParaRPr lang="en-CA" dirty="0"/>
          </a:p>
        </p:txBody>
      </p:sp>
    </p:spTree>
    <p:extLst>
      <p:ext uri="{BB962C8B-B14F-4D97-AF65-F5344CB8AC3E}">
        <p14:creationId xmlns:p14="http://schemas.microsoft.com/office/powerpoint/2010/main" val="1821974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Blends">
  <a:themeElements>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2_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4456</Words>
  <Application>Microsoft Office PowerPoint</Application>
  <PresentationFormat>Widescreen</PresentationFormat>
  <Paragraphs>809</Paragraphs>
  <Slides>78</Slides>
  <Notes>53</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78</vt:i4>
      </vt:variant>
    </vt:vector>
  </HeadingPairs>
  <TitlesOfParts>
    <vt:vector size="88" baseType="lpstr">
      <vt:lpstr>Arial</vt:lpstr>
      <vt:lpstr>Arial Black</vt:lpstr>
      <vt:lpstr>Calibri</vt:lpstr>
      <vt:lpstr>Calibri Light</vt:lpstr>
      <vt:lpstr>Corbel</vt:lpstr>
      <vt:lpstr>Times New Roman</vt:lpstr>
      <vt:lpstr>Wingdings</vt:lpstr>
      <vt:lpstr>Office Theme</vt:lpstr>
      <vt:lpstr>2_Blends</vt:lpstr>
      <vt:lpstr>Equation</vt:lpstr>
      <vt:lpstr>Computer Organization</vt:lpstr>
      <vt:lpstr>Close to the Metal</vt:lpstr>
      <vt:lpstr>Measuring performance</vt:lpstr>
      <vt:lpstr>Simple math</vt:lpstr>
      <vt:lpstr>Cherry Picking Some Data </vt:lpstr>
      <vt:lpstr>Digital Logic</vt:lpstr>
      <vt:lpstr>TextBook</vt:lpstr>
      <vt:lpstr>Book</vt:lpstr>
      <vt:lpstr>Mars</vt:lpstr>
      <vt:lpstr>Java</vt:lpstr>
      <vt:lpstr>4k vs 1080</vt:lpstr>
      <vt:lpstr>Evaluations</vt:lpstr>
      <vt:lpstr>Academic Integrity</vt:lpstr>
      <vt:lpstr>Lateness (Officially)… </vt:lpstr>
      <vt:lpstr>Religious Accommodation</vt:lpstr>
      <vt:lpstr>Access to Instruction</vt:lpstr>
      <vt:lpstr>Course Outline</vt:lpstr>
      <vt:lpstr>MIPS, x86</vt:lpstr>
      <vt:lpstr>ARM</vt:lpstr>
      <vt:lpstr>Workshops/Labs</vt:lpstr>
      <vt:lpstr>Labs</vt:lpstr>
      <vt:lpstr>Chapter 1</vt:lpstr>
      <vt:lpstr>The Computer Revolution</vt:lpstr>
      <vt:lpstr>Classes of Computers</vt:lpstr>
      <vt:lpstr>Classes of Computers</vt:lpstr>
      <vt:lpstr>The PostPC Era</vt:lpstr>
      <vt:lpstr>Tablet vs Slate</vt:lpstr>
      <vt:lpstr>The PostPC Era</vt:lpstr>
      <vt:lpstr>What You Will Learn</vt:lpstr>
      <vt:lpstr>Understanding Performance</vt:lpstr>
      <vt:lpstr>Eight Great Ideas</vt:lpstr>
      <vt:lpstr>Below Your Program</vt:lpstr>
      <vt:lpstr>Levels of Program Code</vt:lpstr>
      <vt:lpstr>Components of a Computer</vt:lpstr>
      <vt:lpstr>Touchscreen</vt:lpstr>
      <vt:lpstr>PowerPoint Presentation</vt:lpstr>
      <vt:lpstr>Through the Looking Glass</vt:lpstr>
      <vt:lpstr>Opening the Box</vt:lpstr>
      <vt:lpstr>Inside the Processor (CPU)</vt:lpstr>
      <vt:lpstr>Inside the Processor</vt:lpstr>
      <vt:lpstr>Abstractions</vt:lpstr>
      <vt:lpstr>A Safe Place for Data</vt:lpstr>
      <vt:lpstr>Networks</vt:lpstr>
      <vt:lpstr>Technology Trends</vt:lpstr>
      <vt:lpstr>Semiconductor Technology</vt:lpstr>
      <vt:lpstr>Manufacturing ICs</vt:lpstr>
      <vt:lpstr>Intel Core i7 Wafer</vt:lpstr>
      <vt:lpstr>Integrated Circuit Cost</vt:lpstr>
      <vt:lpstr>Contracts</vt:lpstr>
      <vt:lpstr>Node Size</vt:lpstr>
      <vt:lpstr>Node Size Ctd</vt:lpstr>
      <vt:lpstr>Defining Performance</vt:lpstr>
      <vt:lpstr>Response Time and Throughput</vt:lpstr>
      <vt:lpstr>Relative Performance</vt:lpstr>
      <vt:lpstr>Measuring Execution Time</vt:lpstr>
      <vt:lpstr>CPU Clocking</vt:lpstr>
      <vt:lpstr>CPU Time</vt:lpstr>
      <vt:lpstr>CPU Time Example</vt:lpstr>
      <vt:lpstr>Instruction Count and CPI</vt:lpstr>
      <vt:lpstr>CPI Example</vt:lpstr>
      <vt:lpstr>CPI in More Detail</vt:lpstr>
      <vt:lpstr>CPI Example</vt:lpstr>
      <vt:lpstr>Performance Summary</vt:lpstr>
      <vt:lpstr>Power Trends</vt:lpstr>
      <vt:lpstr>Reducing Power</vt:lpstr>
      <vt:lpstr>Uniprocessor Performance</vt:lpstr>
      <vt:lpstr>Multiprocessors</vt:lpstr>
      <vt:lpstr>SPEC CPU Benchmark</vt:lpstr>
      <vt:lpstr>CINT2006 for Intel Core i7 920</vt:lpstr>
      <vt:lpstr>SPEC Power Benchmark</vt:lpstr>
      <vt:lpstr>SPECpower_ssj2008 for Xeon X5650</vt:lpstr>
      <vt:lpstr>SPEC</vt:lpstr>
      <vt:lpstr>Apple A9 vs Intel</vt:lpstr>
      <vt:lpstr>The M 5Y71</vt:lpstr>
      <vt:lpstr>Pitfall: Amdahl’s Law</vt:lpstr>
      <vt:lpstr>Fallacy: Low Power at Idle</vt:lpstr>
      <vt:lpstr>Pitfall: MIPS as a Performance Metric</vt:lpstr>
      <vt:lpstr>Concluding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dc:title>
  <dc:creator>Brian Srivastava</dc:creator>
  <cp:lastModifiedBy>Punyaja Mishra</cp:lastModifiedBy>
  <cp:revision>38</cp:revision>
  <dcterms:created xsi:type="dcterms:W3CDTF">2016-09-06T19:16:52Z</dcterms:created>
  <dcterms:modified xsi:type="dcterms:W3CDTF">2020-02-22T05:01:33Z</dcterms:modified>
</cp:coreProperties>
</file>